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p:scale>
          <a:sx n="78" d="100"/>
          <a:sy n="78" d="100"/>
        </p:scale>
        <p:origin x="-27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C2FCB2F-1DA2-43A7-B67D-C93E969FF571}" type="datetimeFigureOut">
              <a:rPr lang="en-US" smtClean="0"/>
              <a:t>1/8/2013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72136D2-43A4-4B52-8DA6-F61C04B1C30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2FCB2F-1DA2-43A7-B67D-C93E969FF571}"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2FCB2F-1DA2-43A7-B67D-C93E969FF571}"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0C13E79A-9012-4C38-B2B2-F1725329994F}"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2FCB2F-1DA2-43A7-B67D-C93E969FF571}"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2FCB2F-1DA2-43A7-B67D-C93E969FF571}"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72136D2-43A4-4B52-8DA6-F61C04B1C3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2FCB2F-1DA2-43A7-B67D-C93E969FF571}"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2FCB2F-1DA2-43A7-B67D-C93E969FF571}" type="datetimeFigureOut">
              <a:rPr lang="en-US" smtClean="0"/>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2FCB2F-1DA2-43A7-B67D-C93E969FF571}" type="datetimeFigureOut">
              <a:rPr lang="en-US" smtClean="0"/>
              <a:t>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FCB2F-1DA2-43A7-B67D-C93E969FF571}" type="datetimeFigureOut">
              <a:rPr lang="en-US" smtClean="0"/>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2FCB2F-1DA2-43A7-B67D-C93E969FF571}"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2FCB2F-1DA2-43A7-B67D-C93E969FF571}"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36D2-43A4-4B52-8DA6-F61C04B1C3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C2FCB2F-1DA2-43A7-B67D-C93E969FF571}" type="datetimeFigureOut">
              <a:rPr lang="en-US" smtClean="0"/>
              <a:t>1/8/2013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2136D2-43A4-4B52-8DA6-F61C04B1C30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File:Quechuawomanandchild.jpg"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en.wikipedia.org/wiki/File:Kaiapos.jpe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Latin America</a:t>
            </a:r>
            <a:endParaRPr lang="en-US" dirty="0"/>
          </a:p>
        </p:txBody>
      </p:sp>
      <p:sp>
        <p:nvSpPr>
          <p:cNvPr id="5" name="Content Placeholder 4"/>
          <p:cNvSpPr>
            <a:spLocks noGrp="1"/>
          </p:cNvSpPr>
          <p:nvPr>
            <p:ph idx="1"/>
          </p:nvPr>
        </p:nvSpPr>
        <p:spPr/>
        <p:txBody>
          <a:bodyPr>
            <a:normAutofit/>
          </a:bodyPr>
          <a:lstStyle/>
          <a:p>
            <a:r>
              <a:rPr lang="en-US" sz="4800" dirty="0" smtClean="0"/>
              <a:t>SS6G1 A-B</a:t>
            </a:r>
          </a:p>
          <a:p>
            <a:r>
              <a:rPr lang="en-US" sz="4800" dirty="0" smtClean="0"/>
              <a:t>SS6G3 A-B</a:t>
            </a:r>
          </a:p>
          <a:p>
            <a:r>
              <a:rPr lang="en-US" sz="4800" dirty="0" smtClean="0"/>
              <a:t>SS6G4 A-B-C</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www.tiwy.com/pais/map_la.gif"/>
          <p:cNvPicPr>
            <a:picLocks noChangeAspect="1" noChangeArrowheads="1"/>
          </p:cNvPicPr>
          <p:nvPr/>
        </p:nvPicPr>
        <p:blipFill>
          <a:blip r:embed="rId2" cstate="print"/>
          <a:srcRect/>
          <a:stretch>
            <a:fillRect/>
          </a:stretch>
        </p:blipFill>
        <p:spPr bwMode="auto">
          <a:xfrm>
            <a:off x="0" y="1809750"/>
            <a:ext cx="4381500" cy="5048250"/>
          </a:xfrm>
          <a:prstGeom prst="rect">
            <a:avLst/>
          </a:prstGeom>
          <a:noFill/>
          <a:ln w="9525">
            <a:noFill/>
            <a:miter lim="800000"/>
            <a:headEnd/>
            <a:tailEnd/>
          </a:ln>
        </p:spPr>
      </p:pic>
      <p:sp>
        <p:nvSpPr>
          <p:cNvPr id="15363" name="TextBox 3"/>
          <p:cNvSpPr txBox="1">
            <a:spLocks noChangeArrowheads="1"/>
          </p:cNvSpPr>
          <p:nvPr/>
        </p:nvSpPr>
        <p:spPr bwMode="auto">
          <a:xfrm>
            <a:off x="1066800" y="0"/>
            <a:ext cx="1371600" cy="369888"/>
          </a:xfrm>
          <a:prstGeom prst="rect">
            <a:avLst/>
          </a:prstGeom>
          <a:solidFill>
            <a:schemeClr val="tx1"/>
          </a:solidFill>
          <a:ln w="9525">
            <a:noFill/>
            <a:miter lim="800000"/>
            <a:headEnd/>
            <a:tailEnd/>
          </a:ln>
        </p:spPr>
        <p:txBody>
          <a:bodyPr>
            <a:spAutoFit/>
          </a:bodyPr>
          <a:lstStyle/>
          <a:p>
            <a:r>
              <a:rPr lang="en-US" b="1">
                <a:solidFill>
                  <a:srgbClr val="FF0000"/>
                </a:solidFill>
              </a:rPr>
              <a:t>    CUBA  </a:t>
            </a:r>
          </a:p>
        </p:txBody>
      </p:sp>
      <p:sp>
        <p:nvSpPr>
          <p:cNvPr id="15364" name="TextBox 5"/>
          <p:cNvSpPr txBox="1">
            <a:spLocks noChangeArrowheads="1"/>
          </p:cNvSpPr>
          <p:nvPr/>
        </p:nvSpPr>
        <p:spPr bwMode="auto">
          <a:xfrm>
            <a:off x="3048000" y="152400"/>
            <a:ext cx="1676400" cy="369888"/>
          </a:xfrm>
          <a:prstGeom prst="rect">
            <a:avLst/>
          </a:prstGeom>
          <a:solidFill>
            <a:schemeClr val="tx1"/>
          </a:solidFill>
          <a:ln w="9525">
            <a:noFill/>
            <a:miter lim="800000"/>
            <a:headEnd/>
            <a:tailEnd/>
          </a:ln>
        </p:spPr>
        <p:txBody>
          <a:bodyPr>
            <a:spAutoFit/>
          </a:bodyPr>
          <a:lstStyle/>
          <a:p>
            <a:r>
              <a:rPr lang="en-US" b="1">
                <a:solidFill>
                  <a:srgbClr val="00B050"/>
                </a:solidFill>
              </a:rPr>
              <a:t>     BRAZIL</a:t>
            </a:r>
          </a:p>
        </p:txBody>
      </p:sp>
      <p:sp>
        <p:nvSpPr>
          <p:cNvPr id="15365" name="Down Arrow 6"/>
          <p:cNvSpPr>
            <a:spLocks noChangeArrowheads="1"/>
          </p:cNvSpPr>
          <p:nvPr/>
        </p:nvSpPr>
        <p:spPr bwMode="auto">
          <a:xfrm>
            <a:off x="1600200" y="533400"/>
            <a:ext cx="228600" cy="1676400"/>
          </a:xfrm>
          <a:prstGeom prst="downArrow">
            <a:avLst>
              <a:gd name="adj1" fmla="val 50000"/>
              <a:gd name="adj2" fmla="val 50009"/>
            </a:avLst>
          </a:prstGeom>
          <a:solidFill>
            <a:srgbClr val="FF0000"/>
          </a:solidFill>
          <a:ln w="9525" algn="ctr">
            <a:solidFill>
              <a:schemeClr val="tx1"/>
            </a:solidFill>
            <a:round/>
            <a:headEnd/>
            <a:tailEnd/>
          </a:ln>
        </p:spPr>
        <p:txBody>
          <a:bodyPr/>
          <a:lstStyle/>
          <a:p>
            <a:endParaRPr lang="en-US"/>
          </a:p>
        </p:txBody>
      </p:sp>
      <p:sp>
        <p:nvSpPr>
          <p:cNvPr id="15366" name="Down Arrow 7"/>
          <p:cNvSpPr>
            <a:spLocks noChangeArrowheads="1"/>
          </p:cNvSpPr>
          <p:nvPr/>
        </p:nvSpPr>
        <p:spPr bwMode="auto">
          <a:xfrm>
            <a:off x="3657600" y="609600"/>
            <a:ext cx="381000" cy="3200400"/>
          </a:xfrm>
          <a:prstGeom prst="downArrow">
            <a:avLst>
              <a:gd name="adj1" fmla="val 50000"/>
              <a:gd name="adj2" fmla="val 50011"/>
            </a:avLst>
          </a:prstGeom>
          <a:solidFill>
            <a:srgbClr val="00FF00"/>
          </a:solidFill>
          <a:ln w="9525" algn="ctr">
            <a:solidFill>
              <a:schemeClr val="tx1"/>
            </a:solidFill>
            <a:round/>
            <a:headEnd/>
            <a:tailEnd/>
          </a:ln>
        </p:spPr>
        <p:txBody>
          <a:bodyPr/>
          <a:lstStyle/>
          <a:p>
            <a:endParaRPr lang="en-US"/>
          </a:p>
        </p:txBody>
      </p:sp>
      <p:sp>
        <p:nvSpPr>
          <p:cNvPr id="15367" name="TextBox 8"/>
          <p:cNvSpPr txBox="1">
            <a:spLocks noChangeArrowheads="1"/>
          </p:cNvSpPr>
          <p:nvPr/>
        </p:nvSpPr>
        <p:spPr bwMode="auto">
          <a:xfrm>
            <a:off x="4876800" y="0"/>
            <a:ext cx="1447800" cy="369888"/>
          </a:xfrm>
          <a:prstGeom prst="rect">
            <a:avLst/>
          </a:prstGeom>
          <a:noFill/>
          <a:ln w="9525">
            <a:noFill/>
            <a:miter lim="800000"/>
            <a:headEnd/>
            <a:tailEnd/>
          </a:ln>
        </p:spPr>
        <p:txBody>
          <a:bodyPr>
            <a:spAutoFit/>
          </a:bodyPr>
          <a:lstStyle/>
          <a:p>
            <a:r>
              <a:rPr lang="en-US"/>
              <a:t>Where is it?</a:t>
            </a:r>
          </a:p>
        </p:txBody>
      </p:sp>
      <p:sp>
        <p:nvSpPr>
          <p:cNvPr id="15368" name="TextBox 9"/>
          <p:cNvSpPr txBox="1">
            <a:spLocks noChangeArrowheads="1"/>
          </p:cNvSpPr>
          <p:nvPr/>
        </p:nvSpPr>
        <p:spPr bwMode="auto">
          <a:xfrm>
            <a:off x="4800600" y="2819400"/>
            <a:ext cx="1371600" cy="369888"/>
          </a:xfrm>
          <a:prstGeom prst="rect">
            <a:avLst/>
          </a:prstGeom>
          <a:noFill/>
          <a:ln w="9525">
            <a:noFill/>
            <a:miter lim="800000"/>
            <a:headEnd/>
            <a:tailEnd/>
          </a:ln>
        </p:spPr>
        <p:txBody>
          <a:bodyPr>
            <a:spAutoFit/>
          </a:bodyPr>
          <a:lstStyle/>
          <a:p>
            <a:r>
              <a:rPr lang="en-US"/>
              <a:t>Climate?  </a:t>
            </a:r>
          </a:p>
        </p:txBody>
      </p:sp>
      <p:sp>
        <p:nvSpPr>
          <p:cNvPr id="15369" name="TextBox 10"/>
          <p:cNvSpPr txBox="1">
            <a:spLocks noChangeArrowheads="1"/>
          </p:cNvSpPr>
          <p:nvPr/>
        </p:nvSpPr>
        <p:spPr bwMode="auto">
          <a:xfrm>
            <a:off x="4876800" y="5105400"/>
            <a:ext cx="2133600" cy="369888"/>
          </a:xfrm>
          <a:prstGeom prst="rect">
            <a:avLst/>
          </a:prstGeom>
          <a:noFill/>
          <a:ln w="9525">
            <a:noFill/>
            <a:miter lim="800000"/>
            <a:headEnd/>
            <a:tailEnd/>
          </a:ln>
        </p:spPr>
        <p:txBody>
          <a:bodyPr>
            <a:spAutoFit/>
          </a:bodyPr>
          <a:lstStyle/>
          <a:p>
            <a:r>
              <a:rPr lang="en-US"/>
              <a:t>Natural Resources?</a:t>
            </a:r>
          </a:p>
        </p:txBody>
      </p:sp>
      <p:pic>
        <p:nvPicPr>
          <p:cNvPr id="15370" name="Picture 6" descr="http://api.ning.com/files/uNSZ4ANHRE6vFl8aqMumWCuDEdPeXl01zMREgv-Q-bE_/LatinAmerica.jpg"/>
          <p:cNvPicPr>
            <a:picLocks noChangeAspect="1" noChangeArrowheads="1"/>
          </p:cNvPicPr>
          <p:nvPr/>
        </p:nvPicPr>
        <p:blipFill>
          <a:blip r:embed="rId3" cstate="print"/>
          <a:srcRect/>
          <a:stretch>
            <a:fillRect/>
          </a:stretch>
        </p:blipFill>
        <p:spPr bwMode="auto">
          <a:xfrm>
            <a:off x="0" y="4572000"/>
            <a:ext cx="2124075" cy="2286000"/>
          </a:xfrm>
          <a:prstGeom prst="rect">
            <a:avLst/>
          </a:prstGeom>
          <a:noFill/>
          <a:ln w="9525">
            <a:noFill/>
            <a:miter lim="800000"/>
            <a:headEnd/>
            <a:tailEnd/>
          </a:ln>
        </p:spPr>
      </p:pic>
      <p:sp>
        <p:nvSpPr>
          <p:cNvPr id="15371" name="TextBox 12"/>
          <p:cNvSpPr txBox="1">
            <a:spLocks noChangeArrowheads="1"/>
          </p:cNvSpPr>
          <p:nvPr/>
        </p:nvSpPr>
        <p:spPr bwMode="auto">
          <a:xfrm>
            <a:off x="5029200" y="304800"/>
            <a:ext cx="4114800" cy="2586038"/>
          </a:xfrm>
          <a:prstGeom prst="rect">
            <a:avLst/>
          </a:prstGeom>
          <a:noFill/>
          <a:ln w="9525">
            <a:noFill/>
            <a:miter lim="800000"/>
            <a:headEnd/>
            <a:tailEnd/>
          </a:ln>
        </p:spPr>
        <p:txBody>
          <a:bodyPr>
            <a:spAutoFit/>
          </a:bodyPr>
          <a:lstStyle/>
          <a:p>
            <a:r>
              <a:rPr lang="en-US">
                <a:solidFill>
                  <a:srgbClr val="FF0000"/>
                </a:solidFill>
              </a:rPr>
              <a:t>Cuba</a:t>
            </a:r>
            <a:r>
              <a:rPr lang="en-US"/>
              <a:t> </a:t>
            </a:r>
            <a:r>
              <a:rPr lang="en-US">
                <a:solidFill>
                  <a:srgbClr val="FF66CC"/>
                </a:solidFill>
              </a:rPr>
              <a:t>is located about 90 miles from the southern tip of Florida. It is an island nation in The Caribbean Sea. </a:t>
            </a:r>
            <a:r>
              <a:rPr lang="en-US">
                <a:solidFill>
                  <a:srgbClr val="00B050"/>
                </a:solidFill>
              </a:rPr>
              <a:t>Brazil</a:t>
            </a:r>
            <a:r>
              <a:rPr lang="en-US">
                <a:solidFill>
                  <a:srgbClr val="00FF00"/>
                </a:solidFill>
              </a:rPr>
              <a:t> is the largest country in South America with an extensive coastline touching the Atlantic Ocean where most of it’s people live. Many larger cities are surrounded by </a:t>
            </a:r>
            <a:r>
              <a:rPr lang="en-US" i="1">
                <a:solidFill>
                  <a:srgbClr val="FFFF00"/>
                </a:solidFill>
              </a:rPr>
              <a:t>Favelas</a:t>
            </a:r>
            <a:r>
              <a:rPr lang="en-US">
                <a:solidFill>
                  <a:srgbClr val="00FF00"/>
                </a:solidFill>
              </a:rPr>
              <a:t> or large slum areas. </a:t>
            </a:r>
            <a:endParaRPr lang="en-US">
              <a:solidFill>
                <a:srgbClr val="FF66CC"/>
              </a:solidFill>
            </a:endParaRPr>
          </a:p>
        </p:txBody>
      </p:sp>
      <p:sp>
        <p:nvSpPr>
          <p:cNvPr id="15372" name="TextBox 13"/>
          <p:cNvSpPr txBox="1">
            <a:spLocks noChangeArrowheads="1"/>
          </p:cNvSpPr>
          <p:nvPr/>
        </p:nvSpPr>
        <p:spPr bwMode="auto">
          <a:xfrm>
            <a:off x="5105400" y="3124200"/>
            <a:ext cx="3810000" cy="2032000"/>
          </a:xfrm>
          <a:prstGeom prst="rect">
            <a:avLst/>
          </a:prstGeom>
          <a:noFill/>
          <a:ln w="9525">
            <a:noFill/>
            <a:miter lim="800000"/>
            <a:headEnd/>
            <a:tailEnd/>
          </a:ln>
        </p:spPr>
        <p:txBody>
          <a:bodyPr>
            <a:spAutoFit/>
          </a:bodyPr>
          <a:lstStyle/>
          <a:p>
            <a:r>
              <a:rPr lang="en-US">
                <a:solidFill>
                  <a:srgbClr val="FF0000"/>
                </a:solidFill>
              </a:rPr>
              <a:t>Cuba’s</a:t>
            </a:r>
            <a:r>
              <a:rPr lang="en-US">
                <a:solidFill>
                  <a:srgbClr val="FF66CC"/>
                </a:solidFill>
              </a:rPr>
              <a:t> climate is generally warm, mild and semi-tropical. It is often affected by ocean storms and hurricanes.  </a:t>
            </a:r>
            <a:r>
              <a:rPr lang="en-US">
                <a:solidFill>
                  <a:srgbClr val="00B050"/>
                </a:solidFill>
              </a:rPr>
              <a:t>Brazil’s</a:t>
            </a:r>
            <a:r>
              <a:rPr lang="en-US">
                <a:solidFill>
                  <a:srgbClr val="00FF00"/>
                </a:solidFill>
              </a:rPr>
              <a:t> climate is tropical and humid in many locations and warm and mild along the coastline. </a:t>
            </a:r>
          </a:p>
        </p:txBody>
      </p:sp>
      <p:sp>
        <p:nvSpPr>
          <p:cNvPr id="15373" name="TextBox 15"/>
          <p:cNvSpPr txBox="1">
            <a:spLocks noChangeArrowheads="1"/>
          </p:cNvSpPr>
          <p:nvPr/>
        </p:nvSpPr>
        <p:spPr bwMode="auto">
          <a:xfrm>
            <a:off x="5105400" y="5380038"/>
            <a:ext cx="4038600" cy="1477962"/>
          </a:xfrm>
          <a:prstGeom prst="rect">
            <a:avLst/>
          </a:prstGeom>
          <a:noFill/>
          <a:ln w="9525">
            <a:noFill/>
            <a:miter lim="800000"/>
            <a:headEnd/>
            <a:tailEnd/>
          </a:ln>
        </p:spPr>
        <p:txBody>
          <a:bodyPr>
            <a:spAutoFit/>
          </a:bodyPr>
          <a:lstStyle/>
          <a:p>
            <a:r>
              <a:rPr lang="en-US">
                <a:solidFill>
                  <a:srgbClr val="FF0000"/>
                </a:solidFill>
              </a:rPr>
              <a:t>Cuba</a:t>
            </a:r>
            <a:r>
              <a:rPr lang="en-US">
                <a:solidFill>
                  <a:srgbClr val="FF66CC"/>
                </a:solidFill>
              </a:rPr>
              <a:t> has limited natural resources. They have nickel, copper and arable land</a:t>
            </a:r>
            <a:r>
              <a:rPr lang="en-US"/>
              <a:t>. </a:t>
            </a:r>
            <a:r>
              <a:rPr lang="en-US">
                <a:solidFill>
                  <a:srgbClr val="00B050"/>
                </a:solidFill>
              </a:rPr>
              <a:t>Brazil</a:t>
            </a:r>
            <a:r>
              <a:rPr lang="en-US">
                <a:solidFill>
                  <a:srgbClr val="00FF00"/>
                </a:solidFill>
              </a:rPr>
              <a:t> has extensive timber resources, as well as, gold and petroleum deposits.</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2838450"/>
          </a:xfrm>
          <a:prstGeom prst="rect">
            <a:avLst/>
          </a:prstGeom>
          <a:noFill/>
          <a:ln w="9525">
            <a:noFill/>
            <a:miter lim="800000"/>
            <a:headEnd/>
            <a:tailEnd/>
          </a:ln>
        </p:spPr>
        <p:txBody>
          <a:bodyPr anchor="ctr">
            <a:spAutoFit/>
          </a:bodyPr>
          <a:lstStyle/>
          <a:p>
            <a:pPr marL="342900" indent="-342900" algn="ctr"/>
            <a:r>
              <a:rPr lang="en-US" b="1" u="sng">
                <a:solidFill>
                  <a:srgbClr val="FFFF00"/>
                </a:solidFill>
              </a:rPr>
              <a:t>SS6G4</a:t>
            </a:r>
            <a:r>
              <a:rPr lang="en-US" b="1">
                <a:solidFill>
                  <a:srgbClr val="FFFF00"/>
                </a:solidFill>
              </a:rPr>
              <a:t> The student will describe the cultural characteristics of people who live in Latin America and the Caribbean.</a:t>
            </a:r>
            <a:r>
              <a:rPr lang="en-US" b="1"/>
              <a:t> </a:t>
            </a:r>
          </a:p>
          <a:p>
            <a:pPr marL="342900" indent="-342900" algn="ctr"/>
            <a:endParaRPr lang="en-US"/>
          </a:p>
          <a:p>
            <a:pPr marL="342900" indent="-342900" algn="ctr">
              <a:buFontTx/>
              <a:buAutoNum type="alphaLcPeriod"/>
            </a:pPr>
            <a:r>
              <a:rPr lang="en-US"/>
              <a:t>Describe the results of blending of ethnic groups in Latin America and the Caribbean. </a:t>
            </a:r>
          </a:p>
          <a:p>
            <a:pPr marL="342900" indent="-342900" algn="ctr">
              <a:buFontTx/>
              <a:buAutoNum type="alphaLcPeriod"/>
            </a:pPr>
            <a:endParaRPr lang="en-US"/>
          </a:p>
          <a:p>
            <a:pPr marL="342900" indent="-342900" algn="ctr">
              <a:buFontTx/>
              <a:buAutoNum type="alphaLcPeriod"/>
            </a:pPr>
            <a:endParaRPr lang="en-US"/>
          </a:p>
          <a:p>
            <a:pPr marL="342900" indent="-342900" algn="ctr"/>
            <a:r>
              <a:rPr lang="en-US"/>
              <a:t>b. Explain why Latin America is a region based on the languages of Portuguese and Spanish. </a:t>
            </a:r>
          </a:p>
          <a:p>
            <a:pPr marL="342900" indent="-342900" algn="ctr"/>
            <a:endParaRPr lang="en-US"/>
          </a:p>
          <a:p>
            <a:pPr marL="342900" indent="-342900" algn="ctr"/>
            <a:r>
              <a:rPr lang="en-US"/>
              <a:t>c. Evaluate how the literacy rate affects the standard of living. </a:t>
            </a:r>
          </a:p>
        </p:txBody>
      </p:sp>
      <p:pic>
        <p:nvPicPr>
          <p:cNvPr id="16387" name="Picture 5" descr="caribbean_flags"/>
          <p:cNvPicPr>
            <a:picLocks noChangeAspect="1" noChangeArrowheads="1"/>
          </p:cNvPicPr>
          <p:nvPr/>
        </p:nvPicPr>
        <p:blipFill>
          <a:blip r:embed="rId2" cstate="print"/>
          <a:srcRect/>
          <a:stretch>
            <a:fillRect/>
          </a:stretch>
        </p:blipFill>
        <p:spPr bwMode="auto">
          <a:xfrm>
            <a:off x="6477000" y="4725988"/>
            <a:ext cx="2667000" cy="2132012"/>
          </a:xfrm>
          <a:prstGeom prst="rect">
            <a:avLst/>
          </a:prstGeom>
          <a:noFill/>
          <a:ln w="9525">
            <a:noFill/>
            <a:miter lim="800000"/>
            <a:headEnd/>
            <a:tailEnd/>
          </a:ln>
        </p:spPr>
      </p:pic>
      <p:pic>
        <p:nvPicPr>
          <p:cNvPr id="16388" name="Picture 6" descr="latin-american-flags"/>
          <p:cNvPicPr>
            <a:picLocks noChangeAspect="1" noChangeArrowheads="1"/>
          </p:cNvPicPr>
          <p:nvPr/>
        </p:nvPicPr>
        <p:blipFill>
          <a:blip r:embed="rId3" cstate="print"/>
          <a:srcRect/>
          <a:stretch>
            <a:fillRect/>
          </a:stretch>
        </p:blipFill>
        <p:spPr bwMode="auto">
          <a:xfrm>
            <a:off x="0" y="4654550"/>
            <a:ext cx="2819400" cy="22034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839200" cy="708025"/>
          </a:xfrm>
          <a:prstGeom prst="rect">
            <a:avLst/>
          </a:prstGeom>
          <a:noFill/>
        </p:spPr>
        <p:txBody>
          <a:bodyPr>
            <a:spAutoFit/>
          </a:bodyPr>
          <a:lstStyle/>
          <a:p>
            <a:pPr>
              <a:defRPr/>
            </a:pPr>
            <a:r>
              <a:rPr lang="en-US" sz="2000" b="1" dirty="0"/>
              <a:t>People of </a:t>
            </a:r>
            <a:r>
              <a:rPr lang="en-US" sz="2000" b="1" u="sng" dirty="0">
                <a:solidFill>
                  <a:srgbClr val="66FFFF"/>
                </a:solidFill>
              </a:rPr>
              <a:t>European</a:t>
            </a:r>
            <a:r>
              <a:rPr lang="en-US" sz="2000" b="1" dirty="0"/>
              <a:t>, </a:t>
            </a:r>
            <a:r>
              <a:rPr lang="en-US" sz="2000" b="1" u="sng" dirty="0">
                <a:solidFill>
                  <a:srgbClr val="00FF00"/>
                </a:solidFill>
              </a:rPr>
              <a:t>African</a:t>
            </a:r>
            <a:r>
              <a:rPr lang="en-US" sz="2000" b="1" dirty="0"/>
              <a:t> and </a:t>
            </a:r>
            <a:r>
              <a:rPr lang="en-US" sz="2000" b="1" u="sng" dirty="0">
                <a:solidFill>
                  <a:schemeClr val="tx2">
                    <a:lumMod val="75000"/>
                  </a:schemeClr>
                </a:solidFill>
              </a:rPr>
              <a:t>Native American </a:t>
            </a:r>
            <a:r>
              <a:rPr lang="en-US" sz="2000" b="1" dirty="0"/>
              <a:t>heritage make up the 3 main ethnic groups in Latin America and The Caribbean.</a:t>
            </a:r>
          </a:p>
        </p:txBody>
      </p:sp>
      <p:sp>
        <p:nvSpPr>
          <p:cNvPr id="17411" name="TextBox 4"/>
          <p:cNvSpPr txBox="1">
            <a:spLocks noChangeArrowheads="1"/>
          </p:cNvSpPr>
          <p:nvPr/>
        </p:nvSpPr>
        <p:spPr bwMode="auto">
          <a:xfrm>
            <a:off x="0" y="1143000"/>
            <a:ext cx="9144000" cy="2032000"/>
          </a:xfrm>
          <a:prstGeom prst="rect">
            <a:avLst/>
          </a:prstGeom>
          <a:noFill/>
          <a:ln w="9525">
            <a:noFill/>
            <a:miter lim="800000"/>
            <a:headEnd/>
            <a:tailEnd/>
          </a:ln>
        </p:spPr>
        <p:txBody>
          <a:bodyPr>
            <a:spAutoFit/>
          </a:bodyPr>
          <a:lstStyle/>
          <a:p>
            <a:r>
              <a:rPr lang="en-US">
                <a:solidFill>
                  <a:srgbClr val="FFFF00"/>
                </a:solidFill>
              </a:rPr>
              <a:t>When European explorers began to land and colonize, they inter-married with many of the local Native American people. Those descendants make up a large percentage of the population in some countries. (and are sometimes referred to as </a:t>
            </a:r>
            <a:r>
              <a:rPr lang="en-US" i="1">
                <a:solidFill>
                  <a:srgbClr val="00FFCC"/>
                </a:solidFill>
              </a:rPr>
              <a:t>Mestizos</a:t>
            </a:r>
            <a:r>
              <a:rPr lang="en-US">
                <a:solidFill>
                  <a:srgbClr val="FFFF00"/>
                </a:solidFill>
              </a:rPr>
              <a:t>)</a:t>
            </a:r>
          </a:p>
          <a:p>
            <a:endParaRPr lang="en-US">
              <a:solidFill>
                <a:srgbClr val="FFFF00"/>
              </a:solidFill>
            </a:endParaRPr>
          </a:p>
          <a:p>
            <a:r>
              <a:rPr lang="en-US">
                <a:solidFill>
                  <a:srgbClr val="00FF00"/>
                </a:solidFill>
              </a:rPr>
              <a:t>The importation of African slaves into The Caribbean and Central and South America introduced another ethnic population into the region. Descendants of European and African mixed race are sometimes referred to as </a:t>
            </a:r>
            <a:r>
              <a:rPr lang="en-US" i="1">
                <a:solidFill>
                  <a:srgbClr val="99FF33"/>
                </a:solidFill>
              </a:rPr>
              <a:t>Mulattoe</a:t>
            </a:r>
            <a:r>
              <a:rPr lang="en-US">
                <a:solidFill>
                  <a:srgbClr val="99FF33"/>
                </a:solidFill>
              </a:rPr>
              <a:t>s</a:t>
            </a:r>
            <a:r>
              <a:rPr lang="en-US">
                <a:solidFill>
                  <a:srgbClr val="00FF00"/>
                </a:solidFill>
              </a:rPr>
              <a:t>.</a:t>
            </a:r>
          </a:p>
        </p:txBody>
      </p:sp>
      <p:pic>
        <p:nvPicPr>
          <p:cNvPr id="17412" name="Picture 2" descr="http://upload.wikimedia.org/wikipedia/commons/thumb/2/2c/Quechuawomanandchild.jpg/220px-Quechuawomanandchild.jpg">
            <a:hlinkClick r:id="rId2"/>
          </p:cNvPr>
          <p:cNvPicPr>
            <a:picLocks noChangeAspect="1" noChangeArrowheads="1"/>
          </p:cNvPicPr>
          <p:nvPr/>
        </p:nvPicPr>
        <p:blipFill>
          <a:blip r:embed="rId3" cstate="print"/>
          <a:srcRect/>
          <a:stretch>
            <a:fillRect/>
          </a:stretch>
        </p:blipFill>
        <p:spPr bwMode="auto">
          <a:xfrm>
            <a:off x="0" y="3276600"/>
            <a:ext cx="2095500" cy="1571625"/>
          </a:xfrm>
          <a:prstGeom prst="rect">
            <a:avLst/>
          </a:prstGeom>
          <a:noFill/>
          <a:ln w="9525">
            <a:noFill/>
            <a:miter lim="800000"/>
            <a:headEnd/>
            <a:tailEnd/>
          </a:ln>
        </p:spPr>
      </p:pic>
      <p:pic>
        <p:nvPicPr>
          <p:cNvPr id="17413" name="Picture 4" descr="http://upload.wikimedia.org/wikipedia/commons/thumb/5/5a/Kaiapos.jpeg/220px-Kaiapos.jpeg">
            <a:hlinkClick r:id="rId4"/>
          </p:cNvPr>
          <p:cNvPicPr>
            <a:picLocks noChangeAspect="1" noChangeArrowheads="1"/>
          </p:cNvPicPr>
          <p:nvPr/>
        </p:nvPicPr>
        <p:blipFill>
          <a:blip r:embed="rId5" cstate="print"/>
          <a:srcRect/>
          <a:stretch>
            <a:fillRect/>
          </a:stretch>
        </p:blipFill>
        <p:spPr bwMode="auto">
          <a:xfrm>
            <a:off x="6604000" y="5334000"/>
            <a:ext cx="2540000" cy="1524000"/>
          </a:xfrm>
          <a:prstGeom prst="rect">
            <a:avLst/>
          </a:prstGeom>
          <a:noFill/>
          <a:ln w="9525">
            <a:noFill/>
            <a:miter lim="800000"/>
            <a:headEnd/>
            <a:tailEnd/>
          </a:ln>
        </p:spPr>
      </p:pic>
      <p:pic>
        <p:nvPicPr>
          <p:cNvPr id="17414" name="Picture 6" descr="http://mulatto.org/_old-site/JessicaJames.jpg"/>
          <p:cNvPicPr>
            <a:picLocks noChangeAspect="1" noChangeArrowheads="1"/>
          </p:cNvPicPr>
          <p:nvPr/>
        </p:nvPicPr>
        <p:blipFill>
          <a:blip r:embed="rId6" cstate="print"/>
          <a:srcRect/>
          <a:stretch>
            <a:fillRect/>
          </a:stretch>
        </p:blipFill>
        <p:spPr bwMode="auto">
          <a:xfrm>
            <a:off x="3276600" y="3714750"/>
            <a:ext cx="2228850" cy="31432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estscalemodels.com/santamaria.jpg"/>
          <p:cNvPicPr>
            <a:picLocks noChangeAspect="1" noChangeArrowheads="1"/>
          </p:cNvPicPr>
          <p:nvPr/>
        </p:nvPicPr>
        <p:blipFill>
          <a:blip r:embed="rId2" cstate="print"/>
          <a:srcRect/>
          <a:stretch>
            <a:fillRect/>
          </a:stretch>
        </p:blipFill>
        <p:spPr bwMode="auto">
          <a:xfrm>
            <a:off x="5810250" y="0"/>
            <a:ext cx="3333750" cy="2609850"/>
          </a:xfrm>
          <a:prstGeom prst="rect">
            <a:avLst/>
          </a:prstGeom>
          <a:noFill/>
          <a:ln w="9525">
            <a:noFill/>
            <a:miter lim="800000"/>
            <a:headEnd/>
            <a:tailEnd/>
          </a:ln>
        </p:spPr>
      </p:pic>
      <p:sp>
        <p:nvSpPr>
          <p:cNvPr id="18435" name="TextBox 4"/>
          <p:cNvSpPr txBox="1">
            <a:spLocks noChangeArrowheads="1"/>
          </p:cNvSpPr>
          <p:nvPr/>
        </p:nvSpPr>
        <p:spPr bwMode="auto">
          <a:xfrm>
            <a:off x="0" y="0"/>
            <a:ext cx="4267200" cy="6556375"/>
          </a:xfrm>
          <a:prstGeom prst="rect">
            <a:avLst/>
          </a:prstGeom>
          <a:noFill/>
          <a:ln w="9525">
            <a:noFill/>
            <a:miter lim="800000"/>
            <a:headEnd/>
            <a:tailEnd/>
          </a:ln>
        </p:spPr>
        <p:txBody>
          <a:bodyPr>
            <a:spAutoFit/>
          </a:bodyPr>
          <a:lstStyle/>
          <a:p>
            <a:r>
              <a:rPr lang="en-US" sz="2400" u="sng">
                <a:solidFill>
                  <a:srgbClr val="FFC000"/>
                </a:solidFill>
              </a:rPr>
              <a:t>Most of the languages spoken in Latin America today are based on Spanish or Portugese because those two European powers did most of the exploring and conquering in Latin America.</a:t>
            </a:r>
          </a:p>
          <a:p>
            <a:endParaRPr lang="en-US" sz="2400" u="sng">
              <a:solidFill>
                <a:srgbClr val="FFC000"/>
              </a:solidFill>
            </a:endParaRPr>
          </a:p>
          <a:p>
            <a:r>
              <a:rPr lang="en-US" sz="2000">
                <a:solidFill>
                  <a:srgbClr val="FFFF00"/>
                </a:solidFill>
              </a:rPr>
              <a:t>(since both Spanish and Portugese are based on the old Latin language of the Romans…..Latin America)</a:t>
            </a:r>
          </a:p>
          <a:p>
            <a:r>
              <a:rPr lang="en-US" sz="2400">
                <a:solidFill>
                  <a:srgbClr val="FFC000"/>
                </a:solidFill>
              </a:rPr>
              <a:t>                                                                                                               That is also why the Roman Catholic branch of Christianity is the predominant religion there. Both Spain and Portugal were (and are) Catholic nations.</a:t>
            </a:r>
          </a:p>
        </p:txBody>
      </p:sp>
      <p:pic>
        <p:nvPicPr>
          <p:cNvPr id="18436" name="Picture 4" descr="http://www.picadome.fcps.net/lab/currl/explorer/images/amhis_columbus_s.gif"/>
          <p:cNvPicPr>
            <a:picLocks noChangeAspect="1" noChangeArrowheads="1"/>
          </p:cNvPicPr>
          <p:nvPr/>
        </p:nvPicPr>
        <p:blipFill>
          <a:blip r:embed="rId3" cstate="print"/>
          <a:srcRect/>
          <a:stretch>
            <a:fillRect/>
          </a:stretch>
        </p:blipFill>
        <p:spPr bwMode="auto">
          <a:xfrm>
            <a:off x="4371975" y="1787525"/>
            <a:ext cx="1300163" cy="1076325"/>
          </a:xfrm>
          <a:prstGeom prst="rect">
            <a:avLst/>
          </a:prstGeom>
          <a:noFill/>
          <a:ln w="9525">
            <a:noFill/>
            <a:miter lim="800000"/>
            <a:headEnd/>
            <a:tailEnd/>
          </a:ln>
        </p:spPr>
      </p:pic>
      <p:pic>
        <p:nvPicPr>
          <p:cNvPr id="18437" name="Picture 6" descr="Sebastian M�nster's 1544 New World Map"/>
          <p:cNvPicPr>
            <a:picLocks noChangeAspect="1" noChangeArrowheads="1"/>
          </p:cNvPicPr>
          <p:nvPr/>
        </p:nvPicPr>
        <p:blipFill>
          <a:blip r:embed="rId4" cstate="print"/>
          <a:srcRect/>
          <a:stretch>
            <a:fillRect/>
          </a:stretch>
        </p:blipFill>
        <p:spPr bwMode="auto">
          <a:xfrm>
            <a:off x="4391025" y="3276600"/>
            <a:ext cx="4752975" cy="3581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370320"/>
        </p:xfrm>
        <a:graphic>
          <a:graphicData uri="http://schemas.openxmlformats.org/drawingml/2006/table">
            <a:tbl>
              <a:tblPr/>
              <a:tblGrid>
                <a:gridCol w="9144000"/>
              </a:tblGrid>
              <a:tr h="868680">
                <a:tc>
                  <a:txBody>
                    <a:bodyPr/>
                    <a:lstStyle/>
                    <a:p>
                      <a:pPr marL="0" marR="0">
                        <a:spcBef>
                          <a:spcPts val="0"/>
                        </a:spcBef>
                        <a:spcAft>
                          <a:spcPts val="0"/>
                        </a:spcAft>
                      </a:pPr>
                      <a:r>
                        <a:rPr lang="en-US" sz="2000" dirty="0" smtClean="0">
                          <a:latin typeface="Times New Roman"/>
                          <a:ea typeface="Times New Roman"/>
                        </a:rPr>
                        <a:t> </a:t>
                      </a:r>
                      <a:r>
                        <a:rPr lang="en-US" sz="2000" dirty="0">
                          <a:latin typeface="Times New Roman"/>
                          <a:ea typeface="Times New Roman"/>
                        </a:rPr>
                        <a:t>A person who is able to read and </a:t>
                      </a:r>
                      <a:r>
                        <a:rPr lang="en-US" sz="2000" dirty="0" smtClean="0">
                          <a:latin typeface="Times New Roman"/>
                          <a:ea typeface="Times New Roman"/>
                        </a:rPr>
                        <a:t>write is considered literate.</a:t>
                      </a:r>
                    </a:p>
                    <a:p>
                      <a:pPr marL="0" marR="0">
                        <a:spcBef>
                          <a:spcPts val="0"/>
                        </a:spcBef>
                        <a:spcAft>
                          <a:spcPts val="0"/>
                        </a:spcAft>
                      </a:pPr>
                      <a:endParaRPr lang="en-US" sz="2000" dirty="0">
                        <a:latin typeface="Times New Roman"/>
                        <a:ea typeface="Times New Roman"/>
                      </a:endParaRPr>
                    </a:p>
                    <a:p>
                      <a:pPr marL="0" marR="0">
                        <a:spcBef>
                          <a:spcPts val="0"/>
                        </a:spcBef>
                        <a:spcAft>
                          <a:spcPts val="0"/>
                        </a:spcAft>
                      </a:pPr>
                      <a:r>
                        <a:rPr lang="en-US" sz="2000" dirty="0" smtClean="0">
                          <a:latin typeface="Times New Roman"/>
                          <a:ea typeface="Times New Roman"/>
                        </a:rPr>
                        <a:t>Literacy </a:t>
                      </a:r>
                      <a:r>
                        <a:rPr lang="en-US" sz="2000" dirty="0">
                          <a:latin typeface="Times New Roman"/>
                          <a:ea typeface="Times New Roman"/>
                        </a:rPr>
                        <a:t>is a major factor in whether a person is able to get a job and be successful in the workplace</a:t>
                      </a:r>
                      <a:r>
                        <a:rPr lang="en-US" sz="2000" dirty="0" smtClean="0">
                          <a:latin typeface="Times New Roman"/>
                          <a:ea typeface="Times New Roman"/>
                        </a:rPr>
                        <a:t>.</a:t>
                      </a:r>
                    </a:p>
                    <a:p>
                      <a:pPr marL="0" marR="0">
                        <a:spcBef>
                          <a:spcPts val="0"/>
                        </a:spcBef>
                        <a:spcAft>
                          <a:spcPts val="0"/>
                        </a:spcAft>
                      </a:pPr>
                      <a:endParaRPr lang="en-US" sz="2000" dirty="0" smtClean="0">
                        <a:latin typeface="Times New Roman"/>
                        <a:ea typeface="Times New Roman"/>
                      </a:endParaRPr>
                    </a:p>
                    <a:p>
                      <a:pPr marL="0" marR="0">
                        <a:spcBef>
                          <a:spcPts val="0"/>
                        </a:spcBef>
                        <a:spcAft>
                          <a:spcPts val="0"/>
                        </a:spcAft>
                      </a:pPr>
                      <a:r>
                        <a:rPr lang="en-US" sz="2000" dirty="0" smtClean="0">
                          <a:latin typeface="Times New Roman"/>
                          <a:ea typeface="Times New Roman"/>
                        </a:rPr>
                        <a:t>The ability to read and write ensures that knowledge can be passed down from one generation to the next.</a:t>
                      </a:r>
                    </a:p>
                    <a:p>
                      <a:pPr marL="0" marR="0">
                        <a:spcBef>
                          <a:spcPts val="0"/>
                        </a:spcBef>
                        <a:spcAft>
                          <a:spcPts val="0"/>
                        </a:spcAft>
                      </a:pPr>
                      <a:r>
                        <a:rPr lang="en-US" sz="2000" dirty="0" smtClean="0">
                          <a:latin typeface="Times New Roman"/>
                          <a:ea typeface="Times New Roman"/>
                        </a:rPr>
                        <a:t> </a:t>
                      </a:r>
                      <a:endParaRPr lang="en-US" sz="2000" dirty="0">
                        <a:latin typeface="Times New Roman"/>
                        <a:ea typeface="Times New Roman"/>
                      </a:endParaRPr>
                    </a:p>
                    <a:p>
                      <a:pPr marL="0" marR="0">
                        <a:spcBef>
                          <a:spcPts val="0"/>
                        </a:spcBef>
                        <a:spcAft>
                          <a:spcPts val="0"/>
                        </a:spcAft>
                      </a:pPr>
                      <a:r>
                        <a:rPr lang="en-US" sz="2000" dirty="0" smtClean="0">
                          <a:latin typeface="Times New Roman"/>
                          <a:ea typeface="Times New Roman"/>
                        </a:rPr>
                        <a:t>The </a:t>
                      </a:r>
                      <a:r>
                        <a:rPr lang="en-US" sz="2000" dirty="0">
                          <a:latin typeface="Times New Roman"/>
                          <a:ea typeface="Times New Roman"/>
                        </a:rPr>
                        <a:t>lower the literacy rate the more than likely the country is very poor</a:t>
                      </a:r>
                      <a:r>
                        <a:rPr lang="en-US" sz="2000" dirty="0" smtClean="0">
                          <a:latin typeface="Times New Roman"/>
                          <a:ea typeface="Times New Roman"/>
                        </a:rPr>
                        <a:t>.</a:t>
                      </a:r>
                    </a:p>
                    <a:p>
                      <a:pPr marL="0" marR="0">
                        <a:spcBef>
                          <a:spcPts val="0"/>
                        </a:spcBef>
                        <a:spcAft>
                          <a:spcPts val="0"/>
                        </a:spcAft>
                      </a:pPr>
                      <a:endParaRPr lang="en-US" sz="1800" dirty="0">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680">
                <a:tc>
                  <a:txBody>
                    <a:bodyPr/>
                    <a:lstStyle/>
                    <a:p>
                      <a:pPr marL="0" marR="0">
                        <a:spcBef>
                          <a:spcPts val="0"/>
                        </a:spcBef>
                        <a:spcAft>
                          <a:spcPts val="0"/>
                        </a:spcAft>
                      </a:pPr>
                      <a:r>
                        <a:rPr lang="en-US" sz="2000" dirty="0" smtClean="0">
                          <a:solidFill>
                            <a:srgbClr val="FFFF00"/>
                          </a:solidFill>
                          <a:latin typeface="Times New Roman"/>
                          <a:ea typeface="Times New Roman"/>
                        </a:rPr>
                        <a:t>In </a:t>
                      </a:r>
                      <a:r>
                        <a:rPr lang="en-US" sz="2000" dirty="0">
                          <a:solidFill>
                            <a:srgbClr val="FFFF00"/>
                          </a:solidFill>
                          <a:latin typeface="Times New Roman"/>
                          <a:ea typeface="Times New Roman"/>
                        </a:rPr>
                        <a:t>some cultures it is believed to be more important for boys to have an education than girls</a:t>
                      </a:r>
                      <a:r>
                        <a:rPr lang="en-US" sz="2000" dirty="0" smtClean="0">
                          <a:solidFill>
                            <a:srgbClr val="FFFF00"/>
                          </a:solidFill>
                          <a:latin typeface="Times New Roman"/>
                          <a:ea typeface="Times New Roman"/>
                        </a:rPr>
                        <a:t>.</a:t>
                      </a:r>
                    </a:p>
                    <a:p>
                      <a:pPr marL="0" marR="0">
                        <a:spcBef>
                          <a:spcPts val="0"/>
                        </a:spcBef>
                        <a:spcAft>
                          <a:spcPts val="0"/>
                        </a:spcAft>
                      </a:pPr>
                      <a:endParaRPr lang="en-US" sz="2000" dirty="0">
                        <a:solidFill>
                          <a:srgbClr val="FFFF00"/>
                        </a:solidFill>
                        <a:latin typeface="Times New Roman"/>
                        <a:ea typeface="Times New Roman"/>
                      </a:endParaRPr>
                    </a:p>
                    <a:p>
                      <a:pPr marL="0" marR="0">
                        <a:spcBef>
                          <a:spcPts val="0"/>
                        </a:spcBef>
                        <a:spcAft>
                          <a:spcPts val="0"/>
                        </a:spcAft>
                      </a:pPr>
                      <a:r>
                        <a:rPr lang="en-US" sz="2000" dirty="0" smtClean="0">
                          <a:solidFill>
                            <a:srgbClr val="FFFF00"/>
                          </a:solidFill>
                          <a:latin typeface="Times New Roman"/>
                          <a:ea typeface="Times New Roman"/>
                        </a:rPr>
                        <a:t>In some countries, the government does not, or cannot, provide free public education.</a:t>
                      </a:r>
                    </a:p>
                    <a:p>
                      <a:pPr marL="0" marR="0">
                        <a:spcBef>
                          <a:spcPts val="0"/>
                        </a:spcBef>
                        <a:spcAft>
                          <a:spcPts val="0"/>
                        </a:spcAft>
                      </a:pPr>
                      <a:endParaRPr lang="en-US" sz="2000" dirty="0">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spcBef>
                          <a:spcPts val="0"/>
                        </a:spcBef>
                        <a:spcAft>
                          <a:spcPts val="0"/>
                        </a:spcAft>
                      </a:pPr>
                      <a:r>
                        <a:rPr lang="en-US" sz="2000" dirty="0" smtClean="0">
                          <a:solidFill>
                            <a:srgbClr val="00FFCC"/>
                          </a:solidFill>
                          <a:latin typeface="Times New Roman"/>
                          <a:ea typeface="Times New Roman"/>
                        </a:rPr>
                        <a:t>Many </a:t>
                      </a:r>
                      <a:r>
                        <a:rPr lang="en-US" sz="2000" dirty="0">
                          <a:solidFill>
                            <a:srgbClr val="00FFCC"/>
                          </a:solidFill>
                          <a:latin typeface="Times New Roman"/>
                          <a:ea typeface="Times New Roman"/>
                        </a:rPr>
                        <a:t>times the communities cannot afford to pay for teachers and schools.  </a:t>
                      </a:r>
                    </a:p>
                    <a:p>
                      <a:pPr marL="0" marR="0">
                        <a:spcBef>
                          <a:spcPts val="0"/>
                        </a:spcBef>
                        <a:spcAft>
                          <a:spcPts val="0"/>
                        </a:spcAft>
                      </a:pPr>
                      <a:r>
                        <a:rPr lang="en-US" sz="2000" dirty="0" smtClean="0">
                          <a:solidFill>
                            <a:srgbClr val="00FFCC"/>
                          </a:solidFill>
                          <a:latin typeface="Times New Roman"/>
                          <a:ea typeface="Times New Roman"/>
                        </a:rPr>
                        <a:t>Workers </a:t>
                      </a:r>
                      <a:r>
                        <a:rPr lang="en-US" sz="2000" dirty="0">
                          <a:solidFill>
                            <a:srgbClr val="00FFCC"/>
                          </a:solidFill>
                          <a:latin typeface="Times New Roman"/>
                          <a:ea typeface="Times New Roman"/>
                        </a:rPr>
                        <a:t>are stuck in the lowest-paying jobs</a:t>
                      </a:r>
                      <a:r>
                        <a:rPr lang="en-US" sz="2000" dirty="0" smtClean="0">
                          <a:solidFill>
                            <a:srgbClr val="00FFCC"/>
                          </a:solidFill>
                          <a:latin typeface="Times New Roman"/>
                          <a:ea typeface="Times New Roman"/>
                        </a:rPr>
                        <a:t>.</a:t>
                      </a:r>
                    </a:p>
                    <a:p>
                      <a:pPr marL="0" marR="0">
                        <a:spcBef>
                          <a:spcPts val="0"/>
                        </a:spcBef>
                        <a:spcAft>
                          <a:spcPts val="0"/>
                        </a:spcAft>
                      </a:pPr>
                      <a:endParaRPr lang="en-US" sz="2000" dirty="0">
                        <a:latin typeface="Times New Roman"/>
                        <a:ea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spcBef>
                          <a:spcPts val="0"/>
                        </a:spcBef>
                        <a:spcAft>
                          <a:spcPts val="0"/>
                        </a:spcAft>
                      </a:pPr>
                      <a:r>
                        <a:rPr lang="en-US" sz="2000" dirty="0">
                          <a:solidFill>
                            <a:srgbClr val="00FF00"/>
                          </a:solidFill>
                          <a:latin typeface="Times New Roman"/>
                          <a:ea typeface="Times New Roman"/>
                        </a:rPr>
                        <a:t>People can’t get an education, so they can only get low-paying jobs. Because they can only get low-paying jobs they cannot get enough money to pay for their children’s education.</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128588"/>
            <a:ext cx="9144000" cy="2563812"/>
          </a:xfrm>
          <a:prstGeom prst="rect">
            <a:avLst/>
          </a:prstGeom>
          <a:noFill/>
          <a:ln w="9525">
            <a:noFill/>
            <a:miter lim="800000"/>
            <a:headEnd/>
            <a:tailEnd/>
          </a:ln>
        </p:spPr>
        <p:txBody>
          <a:bodyPr anchor="ctr">
            <a:spAutoFit/>
          </a:bodyPr>
          <a:lstStyle/>
          <a:p>
            <a:pPr algn="ctr"/>
            <a:r>
              <a:rPr lang="en-US" b="1" u="sng">
                <a:solidFill>
                  <a:srgbClr val="FFFF00"/>
                </a:solidFill>
              </a:rPr>
              <a:t>SS6G1</a:t>
            </a:r>
            <a:r>
              <a:rPr lang="en-US" b="1">
                <a:solidFill>
                  <a:srgbClr val="FFFF00"/>
                </a:solidFill>
              </a:rPr>
              <a:t> The student will locate selected features of Latin America and the Caribbean.</a:t>
            </a:r>
            <a:r>
              <a:rPr lang="en-US" b="1"/>
              <a:t> </a:t>
            </a:r>
          </a:p>
          <a:p>
            <a:pPr algn="ctr"/>
            <a:endParaRPr lang="en-US"/>
          </a:p>
          <a:p>
            <a:pPr algn="ctr"/>
            <a:r>
              <a:rPr lang="en-US"/>
              <a:t>a. Locate on a world and regional political-physical map:</a:t>
            </a:r>
          </a:p>
          <a:p>
            <a:pPr algn="ctr"/>
            <a:r>
              <a:rPr lang="en-US"/>
              <a:t> </a:t>
            </a:r>
            <a:r>
              <a:rPr lang="en-US" b="1">
                <a:solidFill>
                  <a:srgbClr val="00FF00"/>
                </a:solidFill>
              </a:rPr>
              <a:t>Amazon River</a:t>
            </a:r>
            <a:r>
              <a:rPr lang="en-US">
                <a:solidFill>
                  <a:srgbClr val="00FF00"/>
                </a:solidFill>
              </a:rPr>
              <a:t>, </a:t>
            </a:r>
            <a:r>
              <a:rPr lang="en-US" b="1">
                <a:solidFill>
                  <a:srgbClr val="00FF00"/>
                </a:solidFill>
              </a:rPr>
              <a:t>Caribbean Sea, Gulf of Mexico, Pacific Ocean, Panama Canal, Andes Mountains, Sierra Madre Mountains, </a:t>
            </a:r>
            <a:r>
              <a:rPr lang="en-US"/>
              <a:t>and</a:t>
            </a:r>
            <a:r>
              <a:rPr lang="en-US" b="1">
                <a:solidFill>
                  <a:srgbClr val="00FF00"/>
                </a:solidFill>
              </a:rPr>
              <a:t> Atacama Desert.</a:t>
            </a:r>
            <a:r>
              <a:rPr lang="en-US" b="1"/>
              <a:t> </a:t>
            </a:r>
          </a:p>
          <a:p>
            <a:pPr algn="ctr"/>
            <a:endParaRPr lang="en-US" b="1"/>
          </a:p>
          <a:p>
            <a:pPr algn="ctr"/>
            <a:r>
              <a:rPr lang="en-US"/>
              <a:t>b. Locate on a world and regional political-physical map the countries of </a:t>
            </a:r>
            <a:r>
              <a:rPr lang="en-US" b="1">
                <a:solidFill>
                  <a:srgbClr val="00FFFF"/>
                </a:solidFill>
              </a:rPr>
              <a:t>Bolivia, Brazil, Colombia, Cuba, Haiti, Mexico, Panama, </a:t>
            </a:r>
            <a:r>
              <a:rPr lang="en-US"/>
              <a:t>and</a:t>
            </a:r>
            <a:r>
              <a:rPr lang="en-US" b="1">
                <a:solidFill>
                  <a:srgbClr val="00FFFF"/>
                </a:solidFill>
              </a:rPr>
              <a:t> Venezuela. </a:t>
            </a:r>
          </a:p>
        </p:txBody>
      </p:sp>
      <p:pic>
        <p:nvPicPr>
          <p:cNvPr id="5123" name="Picture 5" descr="caribbean_flags"/>
          <p:cNvPicPr>
            <a:picLocks noChangeAspect="1" noChangeArrowheads="1"/>
          </p:cNvPicPr>
          <p:nvPr/>
        </p:nvPicPr>
        <p:blipFill>
          <a:blip r:embed="rId2" cstate="print"/>
          <a:srcRect/>
          <a:stretch>
            <a:fillRect/>
          </a:stretch>
        </p:blipFill>
        <p:spPr bwMode="auto">
          <a:xfrm>
            <a:off x="6477000" y="4725988"/>
            <a:ext cx="2667000" cy="2132012"/>
          </a:xfrm>
          <a:prstGeom prst="rect">
            <a:avLst/>
          </a:prstGeom>
          <a:noFill/>
          <a:ln w="9525">
            <a:noFill/>
            <a:miter lim="800000"/>
            <a:headEnd/>
            <a:tailEnd/>
          </a:ln>
        </p:spPr>
      </p:pic>
      <p:pic>
        <p:nvPicPr>
          <p:cNvPr id="5124" name="Picture 7" descr="latin-american-flags"/>
          <p:cNvPicPr>
            <a:picLocks noChangeAspect="1" noChangeArrowheads="1"/>
          </p:cNvPicPr>
          <p:nvPr/>
        </p:nvPicPr>
        <p:blipFill>
          <a:blip r:embed="rId3" cstate="print"/>
          <a:srcRect/>
          <a:stretch>
            <a:fillRect/>
          </a:stretch>
        </p:blipFill>
        <p:spPr bwMode="auto">
          <a:xfrm>
            <a:off x="0" y="4654550"/>
            <a:ext cx="2819400" cy="22034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32" name="Group 16"/>
          <p:cNvGraphicFramePr>
            <a:graphicFrameLocks noGrp="1"/>
          </p:cNvGraphicFramePr>
          <p:nvPr/>
        </p:nvGraphicFramePr>
        <p:xfrm>
          <a:off x="1400175" y="1509713"/>
          <a:ext cx="6343650" cy="3840798"/>
        </p:xfrm>
        <a:graphic>
          <a:graphicData uri="http://schemas.openxmlformats.org/drawingml/2006/table">
            <a:tbl>
              <a:tblPr/>
              <a:tblGrid>
                <a:gridCol w="6343650"/>
              </a:tblGrid>
              <a:tr h="332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194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anchor="ctr" horzOverflow="overflow">
                    <a:lnL cap="flat">
                      <a:noFill/>
                    </a:lnL>
                    <a:lnR cap="flat">
                      <a:noFill/>
                    </a:lnR>
                    <a:lnT cap="fla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6149" name="Picture 5" descr="mx-map"/>
          <p:cNvPicPr>
            <a:picLocks noChangeAspect="1" noChangeArrowheads="1"/>
          </p:cNvPicPr>
          <p:nvPr/>
        </p:nvPicPr>
        <p:blipFill>
          <a:blip r:embed="rId2" cstate="print"/>
          <a:srcRect/>
          <a:stretch>
            <a:fillRect/>
          </a:stretch>
        </p:blipFill>
        <p:spPr bwMode="auto">
          <a:xfrm>
            <a:off x="2362200" y="0"/>
            <a:ext cx="6781800" cy="4322763"/>
          </a:xfrm>
          <a:prstGeom prst="rect">
            <a:avLst/>
          </a:prstGeom>
          <a:noFill/>
          <a:ln w="9525">
            <a:noFill/>
            <a:miter lim="800000"/>
            <a:headEnd/>
            <a:tailEnd/>
          </a:ln>
        </p:spPr>
      </p:pic>
      <p:pic>
        <p:nvPicPr>
          <p:cNvPr id="6150" name="Picture 18" descr="sierra_madres_of_mexiko"/>
          <p:cNvPicPr>
            <a:picLocks noChangeAspect="1" noChangeArrowheads="1"/>
          </p:cNvPicPr>
          <p:nvPr/>
        </p:nvPicPr>
        <p:blipFill>
          <a:blip r:embed="rId3" cstate="print"/>
          <a:srcRect/>
          <a:stretch>
            <a:fillRect/>
          </a:stretch>
        </p:blipFill>
        <p:spPr bwMode="auto">
          <a:xfrm>
            <a:off x="0" y="3638550"/>
            <a:ext cx="4572000" cy="3219450"/>
          </a:xfrm>
          <a:prstGeom prst="rect">
            <a:avLst/>
          </a:prstGeom>
          <a:noFill/>
          <a:ln w="9525">
            <a:noFill/>
            <a:miter lim="800000"/>
            <a:headEnd/>
            <a:tailEnd/>
          </a:ln>
        </p:spPr>
      </p:pic>
      <p:sp>
        <p:nvSpPr>
          <p:cNvPr id="6151" name="AutoShape 19"/>
          <p:cNvSpPr>
            <a:spLocks noChangeArrowheads="1"/>
          </p:cNvSpPr>
          <p:nvPr/>
        </p:nvSpPr>
        <p:spPr bwMode="auto">
          <a:xfrm>
            <a:off x="7924800" y="1447800"/>
            <a:ext cx="976313" cy="485775"/>
          </a:xfrm>
          <a:prstGeom prst="lef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6152" name="AutoShape 20"/>
          <p:cNvSpPr>
            <a:spLocks noChangeArrowheads="1"/>
          </p:cNvSpPr>
          <p:nvPr/>
        </p:nvSpPr>
        <p:spPr bwMode="auto">
          <a:xfrm>
            <a:off x="1295400" y="2209800"/>
            <a:ext cx="1524000" cy="457200"/>
          </a:xfrm>
          <a:prstGeom prst="rightArrow">
            <a:avLst>
              <a:gd name="adj1" fmla="val 50000"/>
              <a:gd name="adj2" fmla="val 83333"/>
            </a:avLst>
          </a:prstGeom>
          <a:solidFill>
            <a:srgbClr val="FF0000"/>
          </a:solidFill>
          <a:ln w="9525">
            <a:solidFill>
              <a:schemeClr val="tx1"/>
            </a:solidFill>
            <a:miter lim="800000"/>
            <a:headEnd/>
            <a:tailEnd/>
          </a:ln>
        </p:spPr>
        <p:txBody>
          <a:bodyPr wrap="none" anchor="ctr"/>
          <a:lstStyle/>
          <a:p>
            <a:endParaRPr lang="en-US"/>
          </a:p>
        </p:txBody>
      </p:sp>
      <p:sp>
        <p:nvSpPr>
          <p:cNvPr id="6153" name="AutoShape 21"/>
          <p:cNvSpPr>
            <a:spLocks noChangeArrowheads="1"/>
          </p:cNvSpPr>
          <p:nvPr/>
        </p:nvSpPr>
        <p:spPr bwMode="auto">
          <a:xfrm>
            <a:off x="2133600" y="5334000"/>
            <a:ext cx="762000" cy="5334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6154" name="Text Box 22"/>
          <p:cNvSpPr txBox="1">
            <a:spLocks noChangeArrowheads="1"/>
          </p:cNvSpPr>
          <p:nvPr/>
        </p:nvSpPr>
        <p:spPr bwMode="auto">
          <a:xfrm>
            <a:off x="0" y="6019800"/>
            <a:ext cx="2286000" cy="641350"/>
          </a:xfrm>
          <a:prstGeom prst="rect">
            <a:avLst/>
          </a:prstGeom>
          <a:noFill/>
          <a:ln w="9525">
            <a:noFill/>
            <a:miter lim="800000"/>
            <a:headEnd/>
            <a:tailEnd/>
          </a:ln>
        </p:spPr>
        <p:txBody>
          <a:bodyPr>
            <a:spAutoFit/>
          </a:bodyPr>
          <a:lstStyle/>
          <a:p>
            <a:pPr>
              <a:spcBef>
                <a:spcPct val="50000"/>
              </a:spcBef>
            </a:pPr>
            <a:r>
              <a:rPr lang="en-US">
                <a:solidFill>
                  <a:srgbClr val="FFFF00"/>
                </a:solidFill>
              </a:rPr>
              <a:t>SIERRA MADRES MTNS.</a:t>
            </a:r>
          </a:p>
        </p:txBody>
      </p:sp>
      <p:sp>
        <p:nvSpPr>
          <p:cNvPr id="6155" name="AutoShape 23"/>
          <p:cNvSpPr>
            <a:spLocks noChangeArrowheads="1"/>
          </p:cNvSpPr>
          <p:nvPr/>
        </p:nvSpPr>
        <p:spPr bwMode="auto">
          <a:xfrm>
            <a:off x="8534400" y="3429000"/>
            <a:ext cx="457200" cy="762000"/>
          </a:xfrm>
          <a:prstGeom prst="upArrow">
            <a:avLst>
              <a:gd name="adj1" fmla="val 50000"/>
              <a:gd name="adj2" fmla="val 41667"/>
            </a:avLst>
          </a:prstGeom>
          <a:solidFill>
            <a:srgbClr val="FF0000"/>
          </a:solidFill>
          <a:ln w="9525">
            <a:solidFill>
              <a:schemeClr val="tx1"/>
            </a:solidFill>
            <a:miter lim="800000"/>
            <a:headEnd/>
            <a:tailEnd/>
          </a:ln>
        </p:spPr>
        <p:txBody>
          <a:bodyPr vert="eaVert" wrap="none" anchor="ctr"/>
          <a:lstStyle/>
          <a:p>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tr_atacama01gr"/>
          <p:cNvPicPr>
            <a:picLocks noChangeAspect="1" noChangeArrowheads="1"/>
          </p:cNvPicPr>
          <p:nvPr/>
        </p:nvPicPr>
        <p:blipFill>
          <a:blip r:embed="rId2" cstate="print"/>
          <a:srcRect/>
          <a:stretch>
            <a:fillRect/>
          </a:stretch>
        </p:blipFill>
        <p:spPr bwMode="auto">
          <a:xfrm>
            <a:off x="0" y="0"/>
            <a:ext cx="3636963" cy="6858000"/>
          </a:xfrm>
          <a:prstGeom prst="rect">
            <a:avLst/>
          </a:prstGeom>
          <a:noFill/>
          <a:ln w="9525">
            <a:noFill/>
            <a:miter lim="800000"/>
            <a:headEnd/>
            <a:tailEnd/>
          </a:ln>
        </p:spPr>
      </p:pic>
      <p:sp>
        <p:nvSpPr>
          <p:cNvPr id="7171" name="AutoShape 6"/>
          <p:cNvSpPr>
            <a:spLocks noChangeArrowheads="1"/>
          </p:cNvSpPr>
          <p:nvPr/>
        </p:nvSpPr>
        <p:spPr bwMode="auto">
          <a:xfrm>
            <a:off x="0" y="1828800"/>
            <a:ext cx="990600" cy="11430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7172" name="Text Box 7"/>
          <p:cNvSpPr txBox="1">
            <a:spLocks noChangeArrowheads="1"/>
          </p:cNvSpPr>
          <p:nvPr/>
        </p:nvSpPr>
        <p:spPr bwMode="auto">
          <a:xfrm>
            <a:off x="3810000" y="533400"/>
            <a:ext cx="4876800" cy="822325"/>
          </a:xfrm>
          <a:prstGeom prst="rect">
            <a:avLst/>
          </a:prstGeom>
          <a:noFill/>
          <a:ln w="9525">
            <a:noFill/>
            <a:miter lim="800000"/>
            <a:headEnd/>
            <a:tailEnd/>
          </a:ln>
        </p:spPr>
        <p:txBody>
          <a:bodyPr>
            <a:spAutoFit/>
          </a:bodyPr>
          <a:lstStyle/>
          <a:p>
            <a:pPr>
              <a:spcBef>
                <a:spcPct val="50000"/>
              </a:spcBef>
            </a:pPr>
            <a:r>
              <a:rPr lang="en-US" sz="2400" b="1" u="sng">
                <a:solidFill>
                  <a:srgbClr val="FFFF99"/>
                </a:solidFill>
              </a:rPr>
              <a:t>Atacama Desert</a:t>
            </a:r>
            <a:r>
              <a:rPr lang="en-US" sz="2400" b="1">
                <a:solidFill>
                  <a:srgbClr val="FFFF99"/>
                </a:solidFill>
              </a:rPr>
              <a:t> – Located in Chile</a:t>
            </a:r>
          </a:p>
        </p:txBody>
      </p:sp>
      <p:pic>
        <p:nvPicPr>
          <p:cNvPr id="7173" name="Picture 9" descr="2471547150105101600S600x600Q85"/>
          <p:cNvPicPr>
            <a:picLocks noChangeAspect="1" noChangeArrowheads="1"/>
          </p:cNvPicPr>
          <p:nvPr/>
        </p:nvPicPr>
        <p:blipFill>
          <a:blip r:embed="rId3" cstate="print"/>
          <a:srcRect l="16000" t="2493"/>
          <a:stretch>
            <a:fillRect/>
          </a:stretch>
        </p:blipFill>
        <p:spPr bwMode="auto">
          <a:xfrm>
            <a:off x="3886200" y="3505200"/>
            <a:ext cx="4000500" cy="3352800"/>
          </a:xfrm>
          <a:prstGeom prst="rect">
            <a:avLst/>
          </a:prstGeom>
          <a:noFill/>
          <a:ln w="9525">
            <a:noFill/>
            <a:miter lim="800000"/>
            <a:headEnd/>
            <a:tailEnd/>
          </a:ln>
        </p:spPr>
      </p:pic>
      <p:sp>
        <p:nvSpPr>
          <p:cNvPr id="7174" name="Rectangle 10"/>
          <p:cNvSpPr>
            <a:spLocks noChangeArrowheads="1"/>
          </p:cNvSpPr>
          <p:nvPr/>
        </p:nvSpPr>
        <p:spPr bwMode="auto">
          <a:xfrm>
            <a:off x="3733800" y="3124200"/>
            <a:ext cx="4552950" cy="366713"/>
          </a:xfrm>
          <a:prstGeom prst="rect">
            <a:avLst/>
          </a:prstGeom>
          <a:noFill/>
          <a:ln w="9525">
            <a:noFill/>
            <a:miter lim="800000"/>
            <a:headEnd/>
            <a:tailEnd/>
          </a:ln>
        </p:spPr>
        <p:txBody>
          <a:bodyPr wrap="none" anchor="ctr">
            <a:spAutoFit/>
          </a:bodyPr>
          <a:lstStyle/>
          <a:p>
            <a:pPr eaLnBrk="1" hangingPunct="1"/>
            <a:r>
              <a:rPr lang="en-US"/>
              <a:t>La Mano del Desierto (Hand of the Desert) </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outh_america"/>
          <p:cNvPicPr>
            <a:picLocks noChangeAspect="1" noChangeArrowheads="1"/>
          </p:cNvPicPr>
          <p:nvPr/>
        </p:nvPicPr>
        <p:blipFill>
          <a:blip r:embed="rId2" cstate="print"/>
          <a:srcRect/>
          <a:stretch>
            <a:fillRect/>
          </a:stretch>
        </p:blipFill>
        <p:spPr bwMode="auto">
          <a:xfrm>
            <a:off x="0" y="0"/>
            <a:ext cx="5178425" cy="6858000"/>
          </a:xfrm>
          <a:prstGeom prst="rect">
            <a:avLst/>
          </a:prstGeom>
          <a:noFill/>
          <a:ln w="9525">
            <a:noFill/>
            <a:miter lim="800000"/>
            <a:headEnd/>
            <a:tailEnd/>
          </a:ln>
        </p:spPr>
      </p:pic>
      <p:sp>
        <p:nvSpPr>
          <p:cNvPr id="8195" name="AutoShape 6"/>
          <p:cNvSpPr>
            <a:spLocks noChangeArrowheads="1"/>
          </p:cNvSpPr>
          <p:nvPr/>
        </p:nvSpPr>
        <p:spPr bwMode="auto">
          <a:xfrm>
            <a:off x="0" y="2514600"/>
            <a:ext cx="1676400" cy="22860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8196" name="Text Box 7"/>
          <p:cNvSpPr txBox="1">
            <a:spLocks noChangeArrowheads="1"/>
          </p:cNvSpPr>
          <p:nvPr/>
        </p:nvSpPr>
        <p:spPr bwMode="auto">
          <a:xfrm>
            <a:off x="0" y="3276600"/>
            <a:ext cx="1524000" cy="641350"/>
          </a:xfrm>
          <a:prstGeom prst="rect">
            <a:avLst/>
          </a:prstGeom>
          <a:noFill/>
          <a:ln w="9525">
            <a:noFill/>
            <a:miter lim="800000"/>
            <a:headEnd/>
            <a:tailEnd/>
          </a:ln>
        </p:spPr>
        <p:txBody>
          <a:bodyPr>
            <a:spAutoFit/>
          </a:bodyPr>
          <a:lstStyle/>
          <a:p>
            <a:pPr>
              <a:spcBef>
                <a:spcPct val="50000"/>
              </a:spcBef>
            </a:pPr>
            <a:r>
              <a:rPr lang="en-US" b="1"/>
              <a:t>Andes Mountains</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map_latin-america_cia"/>
          <p:cNvPicPr>
            <a:picLocks noChangeAspect="1" noChangeArrowheads="1"/>
          </p:cNvPicPr>
          <p:nvPr/>
        </p:nvPicPr>
        <p:blipFill>
          <a:blip r:embed="rId2" cstate="print">
            <a:lum bright="6000"/>
          </a:blip>
          <a:srcRect t="6131"/>
          <a:stretch>
            <a:fillRect/>
          </a:stretch>
        </p:blipFill>
        <p:spPr bwMode="auto">
          <a:xfrm>
            <a:off x="0" y="0"/>
            <a:ext cx="6165850" cy="6858000"/>
          </a:xfrm>
          <a:prstGeom prst="rect">
            <a:avLst/>
          </a:prstGeom>
          <a:noFill/>
          <a:ln w="9525">
            <a:noFill/>
            <a:miter lim="800000"/>
            <a:headEnd/>
            <a:tailEnd/>
          </a:ln>
        </p:spPr>
      </p:pic>
      <p:sp>
        <p:nvSpPr>
          <p:cNvPr id="67590" name="AutoShape 6"/>
          <p:cNvSpPr>
            <a:spLocks noChangeArrowheads="1"/>
          </p:cNvSpPr>
          <p:nvPr/>
        </p:nvSpPr>
        <p:spPr bwMode="auto">
          <a:xfrm>
            <a:off x="1371600" y="3048000"/>
            <a:ext cx="2362200" cy="533400"/>
          </a:xfrm>
          <a:prstGeom prst="rightArrow">
            <a:avLst>
              <a:gd name="adj1" fmla="val 50000"/>
              <a:gd name="adj2" fmla="val 110714"/>
            </a:avLst>
          </a:prstGeom>
          <a:solidFill>
            <a:schemeClr val="accent1"/>
          </a:solidFill>
          <a:ln w="9525">
            <a:solidFill>
              <a:schemeClr val="tx1"/>
            </a:solidFill>
            <a:miter lim="800000"/>
            <a:headEnd/>
            <a:tailEnd/>
          </a:ln>
        </p:spPr>
        <p:txBody>
          <a:bodyPr wrap="none" anchor="ctr"/>
          <a:lstStyle/>
          <a:p>
            <a:endParaRPr lang="en-US"/>
          </a:p>
        </p:txBody>
      </p:sp>
      <p:sp>
        <p:nvSpPr>
          <p:cNvPr id="67591" name="AutoShape 7"/>
          <p:cNvSpPr>
            <a:spLocks noChangeArrowheads="1"/>
          </p:cNvSpPr>
          <p:nvPr/>
        </p:nvSpPr>
        <p:spPr bwMode="auto">
          <a:xfrm>
            <a:off x="228600" y="1676400"/>
            <a:ext cx="2895600" cy="381000"/>
          </a:xfrm>
          <a:prstGeom prst="rightArrow">
            <a:avLst>
              <a:gd name="adj1" fmla="val 50000"/>
              <a:gd name="adj2" fmla="val 190000"/>
            </a:avLst>
          </a:prstGeom>
          <a:solidFill>
            <a:srgbClr val="00FF00"/>
          </a:solidFill>
          <a:ln w="9525">
            <a:solidFill>
              <a:schemeClr val="tx1"/>
            </a:solidFill>
            <a:miter lim="800000"/>
            <a:headEnd/>
            <a:tailEnd/>
          </a:ln>
        </p:spPr>
        <p:txBody>
          <a:bodyPr wrap="none" anchor="ctr"/>
          <a:lstStyle/>
          <a:p>
            <a:endParaRPr lang="en-US"/>
          </a:p>
        </p:txBody>
      </p:sp>
      <p:sp>
        <p:nvSpPr>
          <p:cNvPr id="67592" name="AutoShape 8"/>
          <p:cNvSpPr>
            <a:spLocks noChangeArrowheads="1"/>
          </p:cNvSpPr>
          <p:nvPr/>
        </p:nvSpPr>
        <p:spPr bwMode="auto">
          <a:xfrm>
            <a:off x="5257800" y="2438400"/>
            <a:ext cx="3352800" cy="685800"/>
          </a:xfrm>
          <a:prstGeom prst="leftArrow">
            <a:avLst>
              <a:gd name="adj1" fmla="val 50000"/>
              <a:gd name="adj2" fmla="val 122222"/>
            </a:avLst>
          </a:prstGeom>
          <a:solidFill>
            <a:srgbClr val="33CC33"/>
          </a:solidFill>
          <a:ln w="9525">
            <a:solidFill>
              <a:schemeClr val="tx1"/>
            </a:solidFill>
            <a:miter lim="800000"/>
            <a:headEnd/>
            <a:tailEnd/>
          </a:ln>
        </p:spPr>
        <p:txBody>
          <a:bodyPr wrap="none" anchor="ctr"/>
          <a:lstStyle/>
          <a:p>
            <a:endParaRPr lang="en-US"/>
          </a:p>
        </p:txBody>
      </p:sp>
      <p:sp>
        <p:nvSpPr>
          <p:cNvPr id="67593" name="AutoShape 9"/>
          <p:cNvSpPr>
            <a:spLocks noChangeArrowheads="1"/>
          </p:cNvSpPr>
          <p:nvPr/>
        </p:nvSpPr>
        <p:spPr bwMode="auto">
          <a:xfrm>
            <a:off x="0" y="533400"/>
            <a:ext cx="1219200" cy="457200"/>
          </a:xfrm>
          <a:prstGeom prst="rightArrow">
            <a:avLst>
              <a:gd name="adj1" fmla="val 50000"/>
              <a:gd name="adj2" fmla="val 66667"/>
            </a:avLst>
          </a:prstGeom>
          <a:solidFill>
            <a:srgbClr val="FF0000"/>
          </a:solidFill>
          <a:ln w="9525">
            <a:solidFill>
              <a:schemeClr val="tx1"/>
            </a:solidFill>
            <a:miter lim="800000"/>
            <a:headEnd/>
            <a:tailEnd/>
          </a:ln>
        </p:spPr>
        <p:txBody>
          <a:bodyPr wrap="none" anchor="ctr"/>
          <a:lstStyle/>
          <a:p>
            <a:endParaRPr lang="en-US"/>
          </a:p>
        </p:txBody>
      </p:sp>
      <p:sp>
        <p:nvSpPr>
          <p:cNvPr id="67594" name="AutoShape 10"/>
          <p:cNvSpPr>
            <a:spLocks noChangeArrowheads="1"/>
          </p:cNvSpPr>
          <p:nvPr/>
        </p:nvSpPr>
        <p:spPr bwMode="auto">
          <a:xfrm rot="10800000">
            <a:off x="2819400" y="228600"/>
            <a:ext cx="1219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99FF"/>
          </a:solidFill>
          <a:ln w="9525">
            <a:solidFill>
              <a:schemeClr val="tx1"/>
            </a:solidFill>
            <a:miter lim="800000"/>
            <a:headEnd/>
            <a:tailEnd/>
          </a:ln>
        </p:spPr>
        <p:txBody>
          <a:bodyPr wrap="none" anchor="ctr"/>
          <a:lstStyle/>
          <a:p>
            <a:endParaRPr lang="en-US"/>
          </a:p>
        </p:txBody>
      </p:sp>
      <p:sp>
        <p:nvSpPr>
          <p:cNvPr id="67595" name="AutoShape 11"/>
          <p:cNvSpPr>
            <a:spLocks noChangeArrowheads="1"/>
          </p:cNvSpPr>
          <p:nvPr/>
        </p:nvSpPr>
        <p:spPr bwMode="auto">
          <a:xfrm rot="-5400000">
            <a:off x="3238500" y="647700"/>
            <a:ext cx="3810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chemeClr val="tx1"/>
            </a:solidFill>
            <a:miter lim="800000"/>
            <a:headEnd/>
            <a:tailEnd/>
          </a:ln>
        </p:spPr>
        <p:txBody>
          <a:bodyPr wrap="none" anchor="ctr"/>
          <a:lstStyle/>
          <a:p>
            <a:endParaRPr lang="en-US"/>
          </a:p>
        </p:txBody>
      </p:sp>
      <p:sp>
        <p:nvSpPr>
          <p:cNvPr id="67596" name="AutoShape 12"/>
          <p:cNvSpPr>
            <a:spLocks noChangeArrowheads="1"/>
          </p:cNvSpPr>
          <p:nvPr/>
        </p:nvSpPr>
        <p:spPr bwMode="auto">
          <a:xfrm>
            <a:off x="381000" y="1295400"/>
            <a:ext cx="2286000" cy="457200"/>
          </a:xfrm>
          <a:prstGeom prst="rightArrow">
            <a:avLst>
              <a:gd name="adj1" fmla="val 50000"/>
              <a:gd name="adj2" fmla="val 125000"/>
            </a:avLst>
          </a:prstGeom>
          <a:solidFill>
            <a:srgbClr val="A50021"/>
          </a:solidFill>
          <a:ln w="9525">
            <a:solidFill>
              <a:schemeClr val="tx1"/>
            </a:solidFill>
            <a:miter lim="800000"/>
            <a:headEnd/>
            <a:tailEnd/>
          </a:ln>
        </p:spPr>
        <p:txBody>
          <a:bodyPr wrap="none" anchor="ctr"/>
          <a:lstStyle/>
          <a:p>
            <a:endParaRPr lang="en-US"/>
          </a:p>
        </p:txBody>
      </p:sp>
      <p:sp>
        <p:nvSpPr>
          <p:cNvPr id="67597" name="AutoShape 13"/>
          <p:cNvSpPr>
            <a:spLocks noChangeArrowheads="1"/>
          </p:cNvSpPr>
          <p:nvPr/>
        </p:nvSpPr>
        <p:spPr bwMode="auto">
          <a:xfrm rot="-717723">
            <a:off x="4114800" y="1143000"/>
            <a:ext cx="2133600" cy="381000"/>
          </a:xfrm>
          <a:prstGeom prst="leftArrow">
            <a:avLst>
              <a:gd name="adj1" fmla="val 50000"/>
              <a:gd name="adj2" fmla="val 140000"/>
            </a:avLst>
          </a:prstGeom>
          <a:solidFill>
            <a:srgbClr val="0000FF"/>
          </a:solidFill>
          <a:ln w="9525">
            <a:solidFill>
              <a:schemeClr val="tx1"/>
            </a:solidFill>
            <a:miter lim="800000"/>
            <a:headEnd/>
            <a:tailEnd/>
          </a:ln>
        </p:spPr>
        <p:txBody>
          <a:bodyPr wrap="none" anchor="ctr"/>
          <a:lstStyle/>
          <a:p>
            <a:endParaRPr lang="en-US"/>
          </a:p>
        </p:txBody>
      </p:sp>
      <p:sp>
        <p:nvSpPr>
          <p:cNvPr id="67598" name="Text Box 14"/>
          <p:cNvSpPr txBox="1">
            <a:spLocks noChangeArrowheads="1"/>
          </p:cNvSpPr>
          <p:nvPr/>
        </p:nvSpPr>
        <p:spPr bwMode="auto">
          <a:xfrm>
            <a:off x="6705600" y="1371600"/>
            <a:ext cx="2438400" cy="4111625"/>
          </a:xfrm>
          <a:prstGeom prst="rect">
            <a:avLst/>
          </a:prstGeom>
          <a:solidFill>
            <a:srgbClr val="FFFF00"/>
          </a:solidFill>
          <a:ln w="9525">
            <a:noFill/>
            <a:miter lim="800000"/>
            <a:headEnd/>
            <a:tailEnd/>
          </a:ln>
        </p:spPr>
        <p:txBody>
          <a:bodyPr>
            <a:spAutoFit/>
          </a:bodyPr>
          <a:lstStyle/>
          <a:p>
            <a:pPr>
              <a:spcBef>
                <a:spcPct val="50000"/>
              </a:spcBef>
            </a:pPr>
            <a:r>
              <a:rPr lang="en-US" sz="2000" b="1" u="sng">
                <a:solidFill>
                  <a:srgbClr val="000000"/>
                </a:solidFill>
              </a:rPr>
              <a:t>You Must Know:</a:t>
            </a:r>
          </a:p>
          <a:p>
            <a:pPr>
              <a:spcBef>
                <a:spcPct val="50000"/>
              </a:spcBef>
            </a:pPr>
            <a:r>
              <a:rPr lang="en-US">
                <a:solidFill>
                  <a:srgbClr val="000000"/>
                </a:solidFill>
              </a:rPr>
              <a:t>Mexico</a:t>
            </a:r>
          </a:p>
          <a:p>
            <a:pPr>
              <a:spcBef>
                <a:spcPct val="50000"/>
              </a:spcBef>
            </a:pPr>
            <a:r>
              <a:rPr lang="en-US">
                <a:solidFill>
                  <a:srgbClr val="000000"/>
                </a:solidFill>
              </a:rPr>
              <a:t>Haiti</a:t>
            </a:r>
          </a:p>
          <a:p>
            <a:pPr>
              <a:spcBef>
                <a:spcPct val="50000"/>
              </a:spcBef>
            </a:pPr>
            <a:r>
              <a:rPr lang="en-US">
                <a:solidFill>
                  <a:srgbClr val="000000"/>
                </a:solidFill>
              </a:rPr>
              <a:t>Brazil</a:t>
            </a:r>
          </a:p>
          <a:p>
            <a:pPr>
              <a:spcBef>
                <a:spcPct val="50000"/>
              </a:spcBef>
            </a:pPr>
            <a:r>
              <a:rPr lang="en-US">
                <a:solidFill>
                  <a:srgbClr val="000000"/>
                </a:solidFill>
              </a:rPr>
              <a:t>Bolivia</a:t>
            </a:r>
          </a:p>
          <a:p>
            <a:pPr>
              <a:spcBef>
                <a:spcPct val="50000"/>
              </a:spcBef>
            </a:pPr>
            <a:r>
              <a:rPr lang="en-US">
                <a:solidFill>
                  <a:srgbClr val="000000"/>
                </a:solidFill>
              </a:rPr>
              <a:t>Colombia	</a:t>
            </a:r>
          </a:p>
          <a:p>
            <a:pPr>
              <a:spcBef>
                <a:spcPct val="50000"/>
              </a:spcBef>
            </a:pPr>
            <a:r>
              <a:rPr lang="en-US">
                <a:solidFill>
                  <a:srgbClr val="000000"/>
                </a:solidFill>
              </a:rPr>
              <a:t>Venezuela	</a:t>
            </a:r>
          </a:p>
          <a:p>
            <a:pPr>
              <a:spcBef>
                <a:spcPct val="50000"/>
              </a:spcBef>
            </a:pPr>
            <a:r>
              <a:rPr lang="en-US">
                <a:solidFill>
                  <a:srgbClr val="000000"/>
                </a:solidFill>
              </a:rPr>
              <a:t>Cuba</a:t>
            </a:r>
          </a:p>
          <a:p>
            <a:pPr>
              <a:spcBef>
                <a:spcPct val="50000"/>
              </a:spcBef>
            </a:pPr>
            <a:r>
              <a:rPr lang="en-US">
                <a:solidFill>
                  <a:srgbClr val="000000"/>
                </a:solidFill>
              </a:rPr>
              <a:t>Panama</a:t>
            </a:r>
          </a:p>
          <a:p>
            <a:pPr>
              <a:spcBef>
                <a:spcPct val="50000"/>
              </a:spcBef>
            </a:pPr>
            <a:endParaRPr lang="en-US">
              <a:solidFill>
                <a:srgbClr val="00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 calcmode="lin" valueType="num">
                                      <p:cBhvr additive="base">
                                        <p:cTn id="7" dur="500" fill="hold"/>
                                        <p:tgtEl>
                                          <p:spTgt spid="67593"/>
                                        </p:tgtEl>
                                        <p:attrNameLst>
                                          <p:attrName>ppt_x</p:attrName>
                                        </p:attrNameLst>
                                      </p:cBhvr>
                                      <p:tavLst>
                                        <p:tav tm="0">
                                          <p:val>
                                            <p:strVal val="0-#ppt_w/2"/>
                                          </p:val>
                                        </p:tav>
                                        <p:tav tm="100000">
                                          <p:val>
                                            <p:strVal val="#ppt_x"/>
                                          </p:val>
                                        </p:tav>
                                      </p:tavLst>
                                    </p:anim>
                                    <p:anim calcmode="lin" valueType="num">
                                      <p:cBhvr additive="base">
                                        <p:cTn id="8" dur="500" fill="hold"/>
                                        <p:tgtEl>
                                          <p:spTgt spid="67593"/>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67598">
                                            <p:txEl>
                                              <p:pRg st="1" end="1"/>
                                            </p:txEl>
                                          </p:spTgt>
                                        </p:tgtEl>
                                        <p:attrNameLst>
                                          <p:attrName>style.visibility</p:attrName>
                                        </p:attrNameLst>
                                      </p:cBhvr>
                                      <p:to>
                                        <p:strVal val="visible"/>
                                      </p:to>
                                    </p:set>
                                    <p:animEffect transition="in" filter="checkerboard(across)">
                                      <p:cBhvr>
                                        <p:cTn id="11" dur="500"/>
                                        <p:tgtEl>
                                          <p:spTgt spid="6759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67595"/>
                                        </p:tgtEl>
                                        <p:attrNameLst>
                                          <p:attrName>style.visibility</p:attrName>
                                        </p:attrNameLst>
                                      </p:cBhvr>
                                      <p:to>
                                        <p:strVal val="visible"/>
                                      </p:to>
                                    </p:set>
                                    <p:anim calcmode="lin" valueType="num">
                                      <p:cBhvr additive="base">
                                        <p:cTn id="16" dur="500" fill="hold"/>
                                        <p:tgtEl>
                                          <p:spTgt spid="67595"/>
                                        </p:tgtEl>
                                        <p:attrNameLst>
                                          <p:attrName>ppt_x</p:attrName>
                                        </p:attrNameLst>
                                      </p:cBhvr>
                                      <p:tavLst>
                                        <p:tav tm="0">
                                          <p:val>
                                            <p:strVal val="1+#ppt_w/2"/>
                                          </p:val>
                                        </p:tav>
                                        <p:tav tm="100000">
                                          <p:val>
                                            <p:strVal val="#ppt_x"/>
                                          </p:val>
                                        </p:tav>
                                      </p:tavLst>
                                    </p:anim>
                                    <p:anim calcmode="lin" valueType="num">
                                      <p:cBhvr additive="base">
                                        <p:cTn id="17" dur="500" fill="hold"/>
                                        <p:tgtEl>
                                          <p:spTgt spid="67595"/>
                                        </p:tgtEl>
                                        <p:attrNameLst>
                                          <p:attrName>ppt_y</p:attrName>
                                        </p:attrNameLst>
                                      </p:cBhvr>
                                      <p:tavLst>
                                        <p:tav tm="0">
                                          <p:val>
                                            <p:strVal val="#ppt_y"/>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67598">
                                            <p:txEl>
                                              <p:pRg st="2" end="2"/>
                                            </p:txEl>
                                          </p:spTgt>
                                        </p:tgtEl>
                                        <p:attrNameLst>
                                          <p:attrName>style.visibility</p:attrName>
                                        </p:attrNameLst>
                                      </p:cBhvr>
                                      <p:to>
                                        <p:strVal val="visible"/>
                                      </p:to>
                                    </p:set>
                                    <p:animEffect transition="in" filter="checkerboard(across)">
                                      <p:cBhvr>
                                        <p:cTn id="20" dur="500"/>
                                        <p:tgtEl>
                                          <p:spTgt spid="675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92"/>
                                        </p:tgtEl>
                                        <p:attrNameLst>
                                          <p:attrName>style.visibility</p:attrName>
                                        </p:attrNameLst>
                                      </p:cBhvr>
                                      <p:to>
                                        <p:strVal val="visible"/>
                                      </p:to>
                                    </p:set>
                                    <p:anim calcmode="lin" valueType="num">
                                      <p:cBhvr additive="base">
                                        <p:cTn id="25" dur="500" fill="hold"/>
                                        <p:tgtEl>
                                          <p:spTgt spid="67592"/>
                                        </p:tgtEl>
                                        <p:attrNameLst>
                                          <p:attrName>ppt_x</p:attrName>
                                        </p:attrNameLst>
                                      </p:cBhvr>
                                      <p:tavLst>
                                        <p:tav tm="0">
                                          <p:val>
                                            <p:strVal val="#ppt_x"/>
                                          </p:val>
                                        </p:tav>
                                        <p:tav tm="100000">
                                          <p:val>
                                            <p:strVal val="#ppt_x"/>
                                          </p:val>
                                        </p:tav>
                                      </p:tavLst>
                                    </p:anim>
                                    <p:anim calcmode="lin" valueType="num">
                                      <p:cBhvr additive="base">
                                        <p:cTn id="26" dur="500" fill="hold"/>
                                        <p:tgtEl>
                                          <p:spTgt spid="67592"/>
                                        </p:tgtEl>
                                        <p:attrNameLst>
                                          <p:attrName>ppt_y</p:attrName>
                                        </p:attrNameLst>
                                      </p:cBhvr>
                                      <p:tavLst>
                                        <p:tav tm="0">
                                          <p:val>
                                            <p:strVal val="1+#ppt_h/2"/>
                                          </p:val>
                                        </p:tav>
                                        <p:tav tm="100000">
                                          <p:val>
                                            <p:strVal val="#ppt_y"/>
                                          </p:val>
                                        </p:tav>
                                      </p:tavLst>
                                    </p:anim>
                                  </p:childTnLst>
                                </p:cTn>
                              </p:par>
                              <p:par>
                                <p:cTn id="27" presetID="5" presetClass="entr" presetSubtype="10" fill="hold" nodeType="withEffect">
                                  <p:stCondLst>
                                    <p:cond delay="0"/>
                                  </p:stCondLst>
                                  <p:childTnLst>
                                    <p:set>
                                      <p:cBhvr>
                                        <p:cTn id="28" dur="1" fill="hold">
                                          <p:stCondLst>
                                            <p:cond delay="0"/>
                                          </p:stCondLst>
                                        </p:cTn>
                                        <p:tgtEl>
                                          <p:spTgt spid="67598">
                                            <p:txEl>
                                              <p:pRg st="3" end="3"/>
                                            </p:txEl>
                                          </p:spTgt>
                                        </p:tgtEl>
                                        <p:attrNameLst>
                                          <p:attrName>style.visibility</p:attrName>
                                        </p:attrNameLst>
                                      </p:cBhvr>
                                      <p:to>
                                        <p:strVal val="visible"/>
                                      </p:to>
                                    </p:set>
                                    <p:animEffect transition="in" filter="checkerboard(across)">
                                      <p:cBhvr>
                                        <p:cTn id="29" dur="500"/>
                                        <p:tgtEl>
                                          <p:spTgt spid="6759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67590"/>
                                        </p:tgtEl>
                                        <p:attrNameLst>
                                          <p:attrName>style.visibility</p:attrName>
                                        </p:attrNameLst>
                                      </p:cBhvr>
                                      <p:to>
                                        <p:strVal val="visible"/>
                                      </p:to>
                                    </p:set>
                                    <p:anim calcmode="lin" valueType="num">
                                      <p:cBhvr additive="base">
                                        <p:cTn id="34" dur="500" fill="hold"/>
                                        <p:tgtEl>
                                          <p:spTgt spid="67590"/>
                                        </p:tgtEl>
                                        <p:attrNameLst>
                                          <p:attrName>ppt_x</p:attrName>
                                        </p:attrNameLst>
                                      </p:cBhvr>
                                      <p:tavLst>
                                        <p:tav tm="0">
                                          <p:val>
                                            <p:strVal val="0-#ppt_w/2"/>
                                          </p:val>
                                        </p:tav>
                                        <p:tav tm="100000">
                                          <p:val>
                                            <p:strVal val="#ppt_x"/>
                                          </p:val>
                                        </p:tav>
                                      </p:tavLst>
                                    </p:anim>
                                    <p:anim calcmode="lin" valueType="num">
                                      <p:cBhvr additive="base">
                                        <p:cTn id="35" dur="500" fill="hold"/>
                                        <p:tgtEl>
                                          <p:spTgt spid="67590"/>
                                        </p:tgtEl>
                                        <p:attrNameLst>
                                          <p:attrName>ppt_y</p:attrName>
                                        </p:attrNameLst>
                                      </p:cBhvr>
                                      <p:tavLst>
                                        <p:tav tm="0">
                                          <p:val>
                                            <p:strVal val="#ppt_y"/>
                                          </p:val>
                                        </p:tav>
                                        <p:tav tm="100000">
                                          <p:val>
                                            <p:strVal val="#ppt_y"/>
                                          </p:val>
                                        </p:tav>
                                      </p:tavLst>
                                    </p:anim>
                                  </p:childTnLst>
                                </p:cTn>
                              </p:par>
                              <p:par>
                                <p:cTn id="36" presetID="5" presetClass="entr" presetSubtype="10" fill="hold" nodeType="withEffect">
                                  <p:stCondLst>
                                    <p:cond delay="0"/>
                                  </p:stCondLst>
                                  <p:childTnLst>
                                    <p:set>
                                      <p:cBhvr>
                                        <p:cTn id="37" dur="1" fill="hold">
                                          <p:stCondLst>
                                            <p:cond delay="0"/>
                                          </p:stCondLst>
                                        </p:cTn>
                                        <p:tgtEl>
                                          <p:spTgt spid="67598">
                                            <p:txEl>
                                              <p:pRg st="4" end="4"/>
                                            </p:txEl>
                                          </p:spTgt>
                                        </p:tgtEl>
                                        <p:attrNameLst>
                                          <p:attrName>style.visibility</p:attrName>
                                        </p:attrNameLst>
                                      </p:cBhvr>
                                      <p:to>
                                        <p:strVal val="visible"/>
                                      </p:to>
                                    </p:set>
                                    <p:animEffect transition="in" filter="checkerboard(across)">
                                      <p:cBhvr>
                                        <p:cTn id="38" dur="500"/>
                                        <p:tgtEl>
                                          <p:spTgt spid="6759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591"/>
                                        </p:tgtEl>
                                        <p:attrNameLst>
                                          <p:attrName>style.visibility</p:attrName>
                                        </p:attrNameLst>
                                      </p:cBhvr>
                                      <p:to>
                                        <p:strVal val="visible"/>
                                      </p:to>
                                    </p:set>
                                    <p:anim calcmode="lin" valueType="num">
                                      <p:cBhvr additive="base">
                                        <p:cTn id="43" dur="500" fill="hold"/>
                                        <p:tgtEl>
                                          <p:spTgt spid="67591"/>
                                        </p:tgtEl>
                                        <p:attrNameLst>
                                          <p:attrName>ppt_x</p:attrName>
                                        </p:attrNameLst>
                                      </p:cBhvr>
                                      <p:tavLst>
                                        <p:tav tm="0">
                                          <p:val>
                                            <p:strVal val="0-#ppt_w/2"/>
                                          </p:val>
                                        </p:tav>
                                        <p:tav tm="100000">
                                          <p:val>
                                            <p:strVal val="#ppt_x"/>
                                          </p:val>
                                        </p:tav>
                                      </p:tavLst>
                                    </p:anim>
                                    <p:anim calcmode="lin" valueType="num">
                                      <p:cBhvr additive="base">
                                        <p:cTn id="44" dur="500" fill="hold"/>
                                        <p:tgtEl>
                                          <p:spTgt spid="67591"/>
                                        </p:tgtEl>
                                        <p:attrNameLst>
                                          <p:attrName>ppt_y</p:attrName>
                                        </p:attrNameLst>
                                      </p:cBhvr>
                                      <p:tavLst>
                                        <p:tav tm="0">
                                          <p:val>
                                            <p:strVal val="#ppt_y"/>
                                          </p:val>
                                        </p:tav>
                                        <p:tav tm="100000">
                                          <p:val>
                                            <p:strVal val="#ppt_y"/>
                                          </p:val>
                                        </p:tav>
                                      </p:tavLst>
                                    </p:anim>
                                  </p:childTnLst>
                                </p:cTn>
                              </p:par>
                              <p:par>
                                <p:cTn id="45" presetID="5" presetClass="entr" presetSubtype="10" fill="hold" nodeType="withEffect">
                                  <p:stCondLst>
                                    <p:cond delay="0"/>
                                  </p:stCondLst>
                                  <p:childTnLst>
                                    <p:set>
                                      <p:cBhvr>
                                        <p:cTn id="46" dur="1" fill="hold">
                                          <p:stCondLst>
                                            <p:cond delay="0"/>
                                          </p:stCondLst>
                                        </p:cTn>
                                        <p:tgtEl>
                                          <p:spTgt spid="67598">
                                            <p:txEl>
                                              <p:pRg st="5" end="5"/>
                                            </p:txEl>
                                          </p:spTgt>
                                        </p:tgtEl>
                                        <p:attrNameLst>
                                          <p:attrName>style.visibility</p:attrName>
                                        </p:attrNameLst>
                                      </p:cBhvr>
                                      <p:to>
                                        <p:strVal val="visible"/>
                                      </p:to>
                                    </p:set>
                                    <p:animEffect transition="in" filter="checkerboard(across)">
                                      <p:cBhvr>
                                        <p:cTn id="47" dur="500"/>
                                        <p:tgtEl>
                                          <p:spTgt spid="6759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67597"/>
                                        </p:tgtEl>
                                        <p:attrNameLst>
                                          <p:attrName>style.visibility</p:attrName>
                                        </p:attrNameLst>
                                      </p:cBhvr>
                                      <p:to>
                                        <p:strVal val="visible"/>
                                      </p:to>
                                    </p:set>
                                    <p:anim calcmode="lin" valueType="num">
                                      <p:cBhvr additive="base">
                                        <p:cTn id="52" dur="500" fill="hold"/>
                                        <p:tgtEl>
                                          <p:spTgt spid="67597"/>
                                        </p:tgtEl>
                                        <p:attrNameLst>
                                          <p:attrName>ppt_x</p:attrName>
                                        </p:attrNameLst>
                                      </p:cBhvr>
                                      <p:tavLst>
                                        <p:tav tm="0">
                                          <p:val>
                                            <p:strVal val="1+#ppt_w/2"/>
                                          </p:val>
                                        </p:tav>
                                        <p:tav tm="100000">
                                          <p:val>
                                            <p:strVal val="#ppt_x"/>
                                          </p:val>
                                        </p:tav>
                                      </p:tavLst>
                                    </p:anim>
                                    <p:anim calcmode="lin" valueType="num">
                                      <p:cBhvr additive="base">
                                        <p:cTn id="53" dur="500" fill="hold"/>
                                        <p:tgtEl>
                                          <p:spTgt spid="67597"/>
                                        </p:tgtEl>
                                        <p:attrNameLst>
                                          <p:attrName>ppt_y</p:attrName>
                                        </p:attrNameLst>
                                      </p:cBhvr>
                                      <p:tavLst>
                                        <p:tav tm="0">
                                          <p:val>
                                            <p:strVal val="#ppt_y"/>
                                          </p:val>
                                        </p:tav>
                                        <p:tav tm="100000">
                                          <p:val>
                                            <p:strVal val="#ppt_y"/>
                                          </p:val>
                                        </p:tav>
                                      </p:tavLst>
                                    </p:anim>
                                  </p:childTnLst>
                                </p:cTn>
                              </p:par>
                              <p:par>
                                <p:cTn id="54" presetID="5" presetClass="entr" presetSubtype="10" fill="hold" nodeType="withEffect">
                                  <p:stCondLst>
                                    <p:cond delay="0"/>
                                  </p:stCondLst>
                                  <p:childTnLst>
                                    <p:set>
                                      <p:cBhvr>
                                        <p:cTn id="55" dur="1" fill="hold">
                                          <p:stCondLst>
                                            <p:cond delay="0"/>
                                          </p:stCondLst>
                                        </p:cTn>
                                        <p:tgtEl>
                                          <p:spTgt spid="67598">
                                            <p:txEl>
                                              <p:pRg st="6" end="6"/>
                                            </p:txEl>
                                          </p:spTgt>
                                        </p:tgtEl>
                                        <p:attrNameLst>
                                          <p:attrName>style.visibility</p:attrName>
                                        </p:attrNameLst>
                                      </p:cBhvr>
                                      <p:to>
                                        <p:strVal val="visible"/>
                                      </p:to>
                                    </p:set>
                                    <p:animEffect transition="in" filter="checkerboard(across)">
                                      <p:cBhvr>
                                        <p:cTn id="56" dur="500"/>
                                        <p:tgtEl>
                                          <p:spTgt spid="67598">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7594"/>
                                        </p:tgtEl>
                                        <p:attrNameLst>
                                          <p:attrName>style.visibility</p:attrName>
                                        </p:attrNameLst>
                                      </p:cBhvr>
                                      <p:to>
                                        <p:strVal val="visible"/>
                                      </p:to>
                                    </p:set>
                                    <p:anim calcmode="lin" valueType="num">
                                      <p:cBhvr additive="base">
                                        <p:cTn id="61" dur="2000" fill="hold"/>
                                        <p:tgtEl>
                                          <p:spTgt spid="67594"/>
                                        </p:tgtEl>
                                        <p:attrNameLst>
                                          <p:attrName>ppt_x</p:attrName>
                                        </p:attrNameLst>
                                      </p:cBhvr>
                                      <p:tavLst>
                                        <p:tav tm="0">
                                          <p:val>
                                            <p:strVal val="#ppt_x"/>
                                          </p:val>
                                        </p:tav>
                                        <p:tav tm="100000">
                                          <p:val>
                                            <p:strVal val="#ppt_x"/>
                                          </p:val>
                                        </p:tav>
                                      </p:tavLst>
                                    </p:anim>
                                    <p:anim calcmode="lin" valueType="num">
                                      <p:cBhvr additive="base">
                                        <p:cTn id="62" dur="2000" fill="hold"/>
                                        <p:tgtEl>
                                          <p:spTgt spid="67594"/>
                                        </p:tgtEl>
                                        <p:attrNameLst>
                                          <p:attrName>ppt_y</p:attrName>
                                        </p:attrNameLst>
                                      </p:cBhvr>
                                      <p:tavLst>
                                        <p:tav tm="0">
                                          <p:val>
                                            <p:strVal val="0-#ppt_h/2"/>
                                          </p:val>
                                        </p:tav>
                                        <p:tav tm="100000">
                                          <p:val>
                                            <p:strVal val="#ppt_y"/>
                                          </p:val>
                                        </p:tav>
                                      </p:tavLst>
                                    </p:anim>
                                  </p:childTnLst>
                                </p:cTn>
                              </p:par>
                              <p:par>
                                <p:cTn id="63" presetID="5" presetClass="entr" presetSubtype="10" fill="hold" nodeType="withEffect">
                                  <p:stCondLst>
                                    <p:cond delay="0"/>
                                  </p:stCondLst>
                                  <p:childTnLst>
                                    <p:set>
                                      <p:cBhvr>
                                        <p:cTn id="64" dur="1" fill="hold">
                                          <p:stCondLst>
                                            <p:cond delay="0"/>
                                          </p:stCondLst>
                                        </p:cTn>
                                        <p:tgtEl>
                                          <p:spTgt spid="67598">
                                            <p:txEl>
                                              <p:pRg st="7" end="7"/>
                                            </p:txEl>
                                          </p:spTgt>
                                        </p:tgtEl>
                                        <p:attrNameLst>
                                          <p:attrName>style.visibility</p:attrName>
                                        </p:attrNameLst>
                                      </p:cBhvr>
                                      <p:to>
                                        <p:strVal val="visible"/>
                                      </p:to>
                                    </p:set>
                                    <p:animEffect transition="in" filter="checkerboard(across)">
                                      <p:cBhvr>
                                        <p:cTn id="65" dur="500"/>
                                        <p:tgtEl>
                                          <p:spTgt spid="67598">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67596"/>
                                        </p:tgtEl>
                                        <p:attrNameLst>
                                          <p:attrName>style.visibility</p:attrName>
                                        </p:attrNameLst>
                                      </p:cBhvr>
                                      <p:to>
                                        <p:strVal val="visible"/>
                                      </p:to>
                                    </p:set>
                                    <p:anim calcmode="lin" valueType="num">
                                      <p:cBhvr additive="base">
                                        <p:cTn id="70" dur="500" fill="hold"/>
                                        <p:tgtEl>
                                          <p:spTgt spid="67596"/>
                                        </p:tgtEl>
                                        <p:attrNameLst>
                                          <p:attrName>ppt_x</p:attrName>
                                        </p:attrNameLst>
                                      </p:cBhvr>
                                      <p:tavLst>
                                        <p:tav tm="0">
                                          <p:val>
                                            <p:strVal val="0-#ppt_w/2"/>
                                          </p:val>
                                        </p:tav>
                                        <p:tav tm="100000">
                                          <p:val>
                                            <p:strVal val="#ppt_x"/>
                                          </p:val>
                                        </p:tav>
                                      </p:tavLst>
                                    </p:anim>
                                    <p:anim calcmode="lin" valueType="num">
                                      <p:cBhvr additive="base">
                                        <p:cTn id="71" dur="500" fill="hold"/>
                                        <p:tgtEl>
                                          <p:spTgt spid="67596"/>
                                        </p:tgtEl>
                                        <p:attrNameLst>
                                          <p:attrName>ppt_y</p:attrName>
                                        </p:attrNameLst>
                                      </p:cBhvr>
                                      <p:tavLst>
                                        <p:tav tm="0">
                                          <p:val>
                                            <p:strVal val="#ppt_y"/>
                                          </p:val>
                                        </p:tav>
                                        <p:tav tm="100000">
                                          <p:val>
                                            <p:strVal val="#ppt_y"/>
                                          </p:val>
                                        </p:tav>
                                      </p:tavLst>
                                    </p:anim>
                                  </p:childTnLst>
                                </p:cTn>
                              </p:par>
                              <p:par>
                                <p:cTn id="72" presetID="5" presetClass="entr" presetSubtype="10" fill="hold" nodeType="withEffect">
                                  <p:stCondLst>
                                    <p:cond delay="0"/>
                                  </p:stCondLst>
                                  <p:childTnLst>
                                    <p:set>
                                      <p:cBhvr>
                                        <p:cTn id="73" dur="1" fill="hold">
                                          <p:stCondLst>
                                            <p:cond delay="0"/>
                                          </p:stCondLst>
                                        </p:cTn>
                                        <p:tgtEl>
                                          <p:spTgt spid="67598">
                                            <p:txEl>
                                              <p:pRg st="8" end="8"/>
                                            </p:txEl>
                                          </p:spTgt>
                                        </p:tgtEl>
                                        <p:attrNameLst>
                                          <p:attrName>style.visibility</p:attrName>
                                        </p:attrNameLst>
                                      </p:cBhvr>
                                      <p:to>
                                        <p:strVal val="visible"/>
                                      </p:to>
                                    </p:set>
                                    <p:animEffect transition="in" filter="checkerboard(across)">
                                      <p:cBhvr>
                                        <p:cTn id="74" dur="500"/>
                                        <p:tgtEl>
                                          <p:spTgt spid="675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67591" grpId="0" animBg="1"/>
      <p:bldP spid="67592" grpId="0" animBg="1"/>
      <p:bldP spid="67593" grpId="0" animBg="1"/>
      <p:bldP spid="67594" grpId="0" animBg="1"/>
      <p:bldP spid="67595" grpId="0" animBg="1"/>
      <p:bldP spid="67596" grpId="0" animBg="1"/>
      <p:bldP spid="675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2838450"/>
          </a:xfrm>
          <a:prstGeom prst="rect">
            <a:avLst/>
          </a:prstGeom>
          <a:noFill/>
          <a:ln w="9525">
            <a:noFill/>
            <a:miter lim="800000"/>
            <a:headEnd/>
            <a:tailEnd/>
          </a:ln>
        </p:spPr>
        <p:txBody>
          <a:bodyPr anchor="ctr">
            <a:spAutoFit/>
          </a:bodyPr>
          <a:lstStyle/>
          <a:p>
            <a:pPr marL="342900" indent="-342900" algn="ctr"/>
            <a:r>
              <a:rPr lang="en-US" b="1" u="sng">
                <a:solidFill>
                  <a:srgbClr val="FFFF00"/>
                </a:solidFill>
              </a:rPr>
              <a:t>SS6G3</a:t>
            </a:r>
            <a:r>
              <a:rPr lang="en-US" b="1">
                <a:solidFill>
                  <a:srgbClr val="FFFF00"/>
                </a:solidFill>
              </a:rPr>
              <a:t> The student will explain the impact of location, climate, distribution of natural resources, and population distribution on Latin America and the Caribbean. </a:t>
            </a:r>
          </a:p>
          <a:p>
            <a:pPr marL="342900" indent="-342900" algn="ctr"/>
            <a:endParaRPr lang="en-US">
              <a:solidFill>
                <a:srgbClr val="FFFF00"/>
              </a:solidFill>
            </a:endParaRPr>
          </a:p>
          <a:p>
            <a:pPr marL="342900" indent="-342900" algn="ctr">
              <a:buFontTx/>
              <a:buAutoNum type="alphaLcPeriod"/>
            </a:pPr>
            <a:r>
              <a:rPr lang="en-US"/>
              <a:t>Compare how the location, climate, and natural resources of </a:t>
            </a:r>
            <a:r>
              <a:rPr lang="en-US" b="1">
                <a:solidFill>
                  <a:srgbClr val="66FF33"/>
                </a:solidFill>
              </a:rPr>
              <a:t>Mexico</a:t>
            </a:r>
            <a:r>
              <a:rPr lang="en-US"/>
              <a:t> and </a:t>
            </a:r>
            <a:r>
              <a:rPr lang="en-US" b="1">
                <a:solidFill>
                  <a:srgbClr val="66FFFF"/>
                </a:solidFill>
              </a:rPr>
              <a:t>Venezuela</a:t>
            </a:r>
            <a:r>
              <a:rPr lang="en-US"/>
              <a:t> affect where people live and how they trade. </a:t>
            </a:r>
          </a:p>
          <a:p>
            <a:pPr marL="342900" indent="-342900" algn="ctr">
              <a:buFontTx/>
              <a:buAutoNum type="alphaLcPeriod"/>
            </a:pPr>
            <a:endParaRPr lang="en-US"/>
          </a:p>
          <a:p>
            <a:pPr marL="342900" indent="-342900" algn="ctr">
              <a:buFontTx/>
              <a:buAutoNum type="alphaLcPeriod"/>
            </a:pPr>
            <a:endParaRPr lang="en-US"/>
          </a:p>
          <a:p>
            <a:pPr marL="342900" indent="-342900" algn="ctr"/>
            <a:r>
              <a:rPr lang="en-US"/>
              <a:t>b. Compare how the location, climate, and natural resources of </a:t>
            </a:r>
            <a:r>
              <a:rPr lang="en-US" b="1">
                <a:solidFill>
                  <a:srgbClr val="33CC33"/>
                </a:solidFill>
              </a:rPr>
              <a:t>Brazil</a:t>
            </a:r>
            <a:r>
              <a:rPr lang="en-US"/>
              <a:t> and </a:t>
            </a:r>
            <a:r>
              <a:rPr lang="en-US" b="1">
                <a:solidFill>
                  <a:srgbClr val="FF0000"/>
                </a:solidFill>
              </a:rPr>
              <a:t>Cuba</a:t>
            </a:r>
            <a:r>
              <a:rPr lang="en-US"/>
              <a:t> affect where people live and how they trade. </a:t>
            </a:r>
          </a:p>
        </p:txBody>
      </p:sp>
      <p:pic>
        <p:nvPicPr>
          <p:cNvPr id="12291" name="Picture 6" descr="caribbean_flags"/>
          <p:cNvPicPr>
            <a:picLocks noChangeAspect="1" noChangeArrowheads="1"/>
          </p:cNvPicPr>
          <p:nvPr/>
        </p:nvPicPr>
        <p:blipFill>
          <a:blip r:embed="rId2" cstate="print"/>
          <a:srcRect/>
          <a:stretch>
            <a:fillRect/>
          </a:stretch>
        </p:blipFill>
        <p:spPr bwMode="auto">
          <a:xfrm>
            <a:off x="6477000" y="4725988"/>
            <a:ext cx="2667000" cy="2132012"/>
          </a:xfrm>
          <a:prstGeom prst="rect">
            <a:avLst/>
          </a:prstGeom>
          <a:noFill/>
          <a:ln w="9525">
            <a:noFill/>
            <a:miter lim="800000"/>
            <a:headEnd/>
            <a:tailEnd/>
          </a:ln>
        </p:spPr>
      </p:pic>
      <p:pic>
        <p:nvPicPr>
          <p:cNvPr id="12292" name="Picture 7" descr="latin-american-flags"/>
          <p:cNvPicPr>
            <a:picLocks noChangeAspect="1" noChangeArrowheads="1"/>
          </p:cNvPicPr>
          <p:nvPr/>
        </p:nvPicPr>
        <p:blipFill>
          <a:blip r:embed="rId3" cstate="print"/>
          <a:srcRect/>
          <a:stretch>
            <a:fillRect/>
          </a:stretch>
        </p:blipFill>
        <p:spPr bwMode="auto">
          <a:xfrm>
            <a:off x="0" y="4654550"/>
            <a:ext cx="2819400" cy="22034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152400"/>
            <a:ext cx="9144000" cy="1006475"/>
          </a:xfrm>
          <a:prstGeom prst="rect">
            <a:avLst/>
          </a:prstGeom>
          <a:noFill/>
          <a:ln w="9525">
            <a:noFill/>
            <a:miter lim="800000"/>
            <a:headEnd/>
            <a:tailEnd/>
          </a:ln>
        </p:spPr>
        <p:txBody>
          <a:bodyPr>
            <a:spAutoFit/>
          </a:bodyPr>
          <a:lstStyle/>
          <a:p>
            <a:pPr>
              <a:spcBef>
                <a:spcPct val="50000"/>
              </a:spcBef>
            </a:pPr>
            <a:r>
              <a:rPr lang="en-US" sz="2000" b="1" i="1" u="sng">
                <a:solidFill>
                  <a:srgbClr val="FFFF00"/>
                </a:solidFill>
              </a:rPr>
              <a:t>Teacher Talk:</a:t>
            </a:r>
            <a:r>
              <a:rPr lang="en-US" sz="2000" b="1"/>
              <a:t> Compare how the location, climate, and natural resources of ____________affect where people live and how they trade.</a:t>
            </a:r>
          </a:p>
        </p:txBody>
      </p:sp>
      <p:sp>
        <p:nvSpPr>
          <p:cNvPr id="79878" name="Text Box 6"/>
          <p:cNvSpPr txBox="1">
            <a:spLocks noChangeArrowheads="1"/>
          </p:cNvSpPr>
          <p:nvPr/>
        </p:nvSpPr>
        <p:spPr bwMode="auto">
          <a:xfrm>
            <a:off x="0" y="2057400"/>
            <a:ext cx="8991600" cy="822325"/>
          </a:xfrm>
          <a:prstGeom prst="rect">
            <a:avLst/>
          </a:prstGeom>
          <a:noFill/>
          <a:ln w="9525">
            <a:noFill/>
            <a:miter lim="800000"/>
            <a:headEnd/>
            <a:tailEnd/>
          </a:ln>
        </p:spPr>
        <p:txBody>
          <a:bodyPr>
            <a:spAutoFit/>
          </a:bodyPr>
          <a:lstStyle/>
          <a:p>
            <a:pPr>
              <a:spcBef>
                <a:spcPct val="50000"/>
              </a:spcBef>
            </a:pPr>
            <a:r>
              <a:rPr lang="en-US" sz="2400" b="1" i="1" u="sng">
                <a:solidFill>
                  <a:srgbClr val="66FF33"/>
                </a:solidFill>
              </a:rPr>
              <a:t>Translation:</a:t>
            </a:r>
            <a:r>
              <a:rPr lang="en-US"/>
              <a:t> </a:t>
            </a:r>
            <a:r>
              <a:rPr lang="en-US" sz="2400" b="1">
                <a:solidFill>
                  <a:srgbClr val="66FFFF"/>
                </a:solidFill>
              </a:rPr>
              <a:t>“How does where a place is, what it feels like and what it has, compare to another place?”</a:t>
            </a:r>
          </a:p>
        </p:txBody>
      </p:sp>
      <p:sp>
        <p:nvSpPr>
          <p:cNvPr id="79879" name="Text Box 7"/>
          <p:cNvSpPr txBox="1">
            <a:spLocks noChangeArrowheads="1"/>
          </p:cNvSpPr>
          <p:nvPr/>
        </p:nvSpPr>
        <p:spPr bwMode="auto">
          <a:xfrm>
            <a:off x="0" y="3581400"/>
            <a:ext cx="9144000" cy="366713"/>
          </a:xfrm>
          <a:prstGeom prst="rect">
            <a:avLst/>
          </a:prstGeom>
          <a:noFill/>
          <a:ln w="9525">
            <a:noFill/>
            <a:miter lim="800000"/>
            <a:headEnd/>
            <a:tailEnd/>
          </a:ln>
        </p:spPr>
        <p:txBody>
          <a:bodyPr>
            <a:spAutoFit/>
          </a:bodyPr>
          <a:lstStyle/>
          <a:p>
            <a:pPr>
              <a:spcBef>
                <a:spcPct val="50000"/>
              </a:spcBef>
            </a:pPr>
            <a:r>
              <a:rPr lang="en-US">
                <a:solidFill>
                  <a:srgbClr val="FFFF00"/>
                </a:solidFill>
              </a:rPr>
              <a:t>                   Now all you have to do is make a simple comparison:</a:t>
            </a:r>
          </a:p>
        </p:txBody>
      </p:sp>
      <p:graphicFrame>
        <p:nvGraphicFramePr>
          <p:cNvPr id="79958" name="Group 86"/>
          <p:cNvGraphicFramePr>
            <a:graphicFrameLocks noGrp="1"/>
          </p:cNvGraphicFramePr>
          <p:nvPr>
            <p:ph/>
          </p:nvPr>
        </p:nvGraphicFramePr>
        <p:xfrm>
          <a:off x="2590800" y="4267200"/>
          <a:ext cx="3736975" cy="1371600"/>
        </p:xfrm>
        <a:graphic>
          <a:graphicData uri="http://schemas.openxmlformats.org/drawingml/2006/table">
            <a:tbl>
              <a:tblPr/>
              <a:tblGrid>
                <a:gridCol w="1219200"/>
                <a:gridCol w="1349375"/>
                <a:gridCol w="1168400"/>
              </a:tblGrid>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Country A</a:t>
                      </a:r>
                      <a:endParaRPr kumimoji="0" lang="en-US" sz="1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Country B</a:t>
                      </a:r>
                      <a:endParaRPr kumimoji="0" lang="en-US" sz="1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Where is it?</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What's it feel like?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What's it got?</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9959" name="Text Box 87"/>
          <p:cNvSpPr txBox="1">
            <a:spLocks noChangeArrowheads="1"/>
          </p:cNvSpPr>
          <p:nvPr/>
        </p:nvSpPr>
        <p:spPr bwMode="auto">
          <a:xfrm>
            <a:off x="0" y="5791200"/>
            <a:ext cx="9144000" cy="396875"/>
          </a:xfrm>
          <a:prstGeom prst="rect">
            <a:avLst/>
          </a:prstGeom>
          <a:noFill/>
          <a:ln w="9525">
            <a:noFill/>
            <a:miter lim="800000"/>
            <a:headEnd/>
            <a:tailEnd/>
          </a:ln>
        </p:spPr>
        <p:txBody>
          <a:bodyPr>
            <a:spAutoFit/>
          </a:bodyPr>
          <a:lstStyle/>
          <a:p>
            <a:pPr>
              <a:spcBef>
                <a:spcPct val="50000"/>
              </a:spcBef>
            </a:pPr>
            <a:r>
              <a:rPr lang="en-US" sz="2000">
                <a:solidFill>
                  <a:srgbClr val="CCFFFF"/>
                </a:solidFill>
              </a:rPr>
              <a:t>Are there advantages for one country (or countries) over another (or others)?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checkerboard(across)">
                                      <p:cBhvr>
                                        <p:cTn id="7" dur="2000"/>
                                        <p:tgtEl>
                                          <p:spTgt spid="798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blinds(horizontal)">
                                      <p:cBhvr>
                                        <p:cTn id="12" dur="500"/>
                                        <p:tgtEl>
                                          <p:spTgt spid="7987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958"/>
                                        </p:tgtEl>
                                        <p:attrNameLst>
                                          <p:attrName>style.visibility</p:attrName>
                                        </p:attrNameLst>
                                      </p:cBhvr>
                                      <p:to>
                                        <p:strVal val="visible"/>
                                      </p:to>
                                    </p:set>
                                    <p:anim calcmode="lin" valueType="num">
                                      <p:cBhvr additive="base">
                                        <p:cTn id="17" dur="2000" fill="hold"/>
                                        <p:tgtEl>
                                          <p:spTgt spid="79958"/>
                                        </p:tgtEl>
                                        <p:attrNameLst>
                                          <p:attrName>ppt_x</p:attrName>
                                        </p:attrNameLst>
                                      </p:cBhvr>
                                      <p:tavLst>
                                        <p:tav tm="0">
                                          <p:val>
                                            <p:strVal val="#ppt_x"/>
                                          </p:val>
                                        </p:tav>
                                        <p:tav tm="100000">
                                          <p:val>
                                            <p:strVal val="#ppt_x"/>
                                          </p:val>
                                        </p:tav>
                                      </p:tavLst>
                                    </p:anim>
                                    <p:anim calcmode="lin" valueType="num">
                                      <p:cBhvr additive="base">
                                        <p:cTn id="18" dur="2000" fill="hold"/>
                                        <p:tgtEl>
                                          <p:spTgt spid="799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9959"/>
                                        </p:tgtEl>
                                        <p:attrNameLst>
                                          <p:attrName>style.visibility</p:attrName>
                                        </p:attrNameLst>
                                      </p:cBhvr>
                                      <p:to>
                                        <p:strVal val="visible"/>
                                      </p:to>
                                    </p:set>
                                    <p:anim calcmode="lin" valueType="num">
                                      <p:cBhvr additive="base">
                                        <p:cTn id="23" dur="500" fill="hold"/>
                                        <p:tgtEl>
                                          <p:spTgt spid="79959"/>
                                        </p:tgtEl>
                                        <p:attrNameLst>
                                          <p:attrName>ppt_x</p:attrName>
                                        </p:attrNameLst>
                                      </p:cBhvr>
                                      <p:tavLst>
                                        <p:tav tm="0">
                                          <p:val>
                                            <p:strVal val="#ppt_x"/>
                                          </p:val>
                                        </p:tav>
                                        <p:tav tm="100000">
                                          <p:val>
                                            <p:strVal val="#ppt_x"/>
                                          </p:val>
                                        </p:tav>
                                      </p:tavLst>
                                    </p:anim>
                                    <p:anim calcmode="lin" valueType="num">
                                      <p:cBhvr additive="base">
                                        <p:cTn id="24" dur="500" fill="hold"/>
                                        <p:tgtEl>
                                          <p:spTgt spid="799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P spid="799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0" y="1219200"/>
            <a:ext cx="1447800" cy="369888"/>
          </a:xfrm>
          <a:prstGeom prst="rect">
            <a:avLst/>
          </a:prstGeom>
          <a:noFill/>
          <a:ln w="9525">
            <a:noFill/>
            <a:miter lim="800000"/>
            <a:headEnd/>
            <a:tailEnd/>
          </a:ln>
        </p:spPr>
        <p:txBody>
          <a:bodyPr>
            <a:spAutoFit/>
          </a:bodyPr>
          <a:lstStyle/>
          <a:p>
            <a:r>
              <a:rPr lang="en-US"/>
              <a:t>Where is it?</a:t>
            </a:r>
          </a:p>
        </p:txBody>
      </p:sp>
      <p:sp>
        <p:nvSpPr>
          <p:cNvPr id="14339" name="TextBox 3"/>
          <p:cNvSpPr txBox="1">
            <a:spLocks noChangeArrowheads="1"/>
          </p:cNvSpPr>
          <p:nvPr/>
        </p:nvSpPr>
        <p:spPr bwMode="auto">
          <a:xfrm>
            <a:off x="2057400" y="228600"/>
            <a:ext cx="2590800" cy="369888"/>
          </a:xfrm>
          <a:prstGeom prst="rect">
            <a:avLst/>
          </a:prstGeom>
          <a:noFill/>
          <a:ln w="9525">
            <a:noFill/>
            <a:miter lim="800000"/>
            <a:headEnd/>
            <a:tailEnd/>
          </a:ln>
        </p:spPr>
        <p:txBody>
          <a:bodyPr>
            <a:spAutoFit/>
          </a:bodyPr>
          <a:lstStyle/>
          <a:p>
            <a:r>
              <a:rPr lang="en-US" b="1">
                <a:solidFill>
                  <a:srgbClr val="00FF00"/>
                </a:solidFill>
              </a:rPr>
              <a:t>MEXICO</a:t>
            </a:r>
          </a:p>
        </p:txBody>
      </p:sp>
      <p:sp>
        <p:nvSpPr>
          <p:cNvPr id="14340" name="TextBox 4"/>
          <p:cNvSpPr txBox="1">
            <a:spLocks noChangeArrowheads="1"/>
          </p:cNvSpPr>
          <p:nvPr/>
        </p:nvSpPr>
        <p:spPr bwMode="auto">
          <a:xfrm>
            <a:off x="5562600" y="228600"/>
            <a:ext cx="2743200" cy="381000"/>
          </a:xfrm>
          <a:prstGeom prst="rect">
            <a:avLst/>
          </a:prstGeom>
          <a:noFill/>
          <a:ln w="9525">
            <a:noFill/>
            <a:miter lim="800000"/>
            <a:headEnd/>
            <a:tailEnd/>
          </a:ln>
        </p:spPr>
        <p:txBody>
          <a:bodyPr>
            <a:spAutoFit/>
          </a:bodyPr>
          <a:lstStyle/>
          <a:p>
            <a:r>
              <a:rPr lang="en-US" b="1">
                <a:solidFill>
                  <a:srgbClr val="66FFFF"/>
                </a:solidFill>
              </a:rPr>
              <a:t>VENEZUELA</a:t>
            </a:r>
          </a:p>
        </p:txBody>
      </p:sp>
      <p:pic>
        <p:nvPicPr>
          <p:cNvPr id="14341" name="Picture 4" descr="http://www.tiwy.com/pais/map_la.gif"/>
          <p:cNvPicPr>
            <a:picLocks noChangeAspect="1" noChangeArrowheads="1"/>
          </p:cNvPicPr>
          <p:nvPr/>
        </p:nvPicPr>
        <p:blipFill>
          <a:blip r:embed="rId2" cstate="print"/>
          <a:srcRect/>
          <a:stretch>
            <a:fillRect/>
          </a:stretch>
        </p:blipFill>
        <p:spPr bwMode="auto">
          <a:xfrm>
            <a:off x="4762500" y="533400"/>
            <a:ext cx="4381500" cy="5048250"/>
          </a:xfrm>
          <a:prstGeom prst="rect">
            <a:avLst/>
          </a:prstGeom>
          <a:noFill/>
          <a:ln w="9525">
            <a:noFill/>
            <a:miter lim="800000"/>
            <a:headEnd/>
            <a:tailEnd/>
          </a:ln>
        </p:spPr>
      </p:pic>
      <p:sp>
        <p:nvSpPr>
          <p:cNvPr id="14342" name="Right Arrow 7"/>
          <p:cNvSpPr>
            <a:spLocks noChangeArrowheads="1"/>
          </p:cNvSpPr>
          <p:nvPr/>
        </p:nvSpPr>
        <p:spPr bwMode="auto">
          <a:xfrm rot="1058127">
            <a:off x="3125788" y="684213"/>
            <a:ext cx="2057400" cy="328612"/>
          </a:xfrm>
          <a:prstGeom prst="rightArrow">
            <a:avLst>
              <a:gd name="adj1" fmla="val 50000"/>
              <a:gd name="adj2" fmla="val 50000"/>
            </a:avLst>
          </a:prstGeom>
          <a:solidFill>
            <a:srgbClr val="FF0000"/>
          </a:solidFill>
          <a:ln w="9525" algn="ctr">
            <a:solidFill>
              <a:schemeClr val="tx1"/>
            </a:solidFill>
            <a:round/>
            <a:headEnd/>
            <a:tailEnd/>
          </a:ln>
        </p:spPr>
        <p:txBody>
          <a:bodyPr/>
          <a:lstStyle/>
          <a:p>
            <a:endParaRPr lang="en-US"/>
          </a:p>
        </p:txBody>
      </p:sp>
      <p:sp>
        <p:nvSpPr>
          <p:cNvPr id="14343" name="Down Arrow 8"/>
          <p:cNvSpPr>
            <a:spLocks noChangeArrowheads="1"/>
          </p:cNvSpPr>
          <p:nvPr/>
        </p:nvSpPr>
        <p:spPr bwMode="auto">
          <a:xfrm>
            <a:off x="7086600" y="533400"/>
            <a:ext cx="304800" cy="1219200"/>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n-US"/>
          </a:p>
        </p:txBody>
      </p:sp>
      <p:sp>
        <p:nvSpPr>
          <p:cNvPr id="14344" name="TextBox 9"/>
          <p:cNvSpPr txBox="1">
            <a:spLocks noChangeArrowheads="1"/>
          </p:cNvSpPr>
          <p:nvPr/>
        </p:nvSpPr>
        <p:spPr bwMode="auto">
          <a:xfrm>
            <a:off x="0" y="1600200"/>
            <a:ext cx="4724400" cy="1200150"/>
          </a:xfrm>
          <a:prstGeom prst="rect">
            <a:avLst/>
          </a:prstGeom>
          <a:noFill/>
          <a:ln w="9525">
            <a:noFill/>
            <a:miter lim="800000"/>
            <a:headEnd/>
            <a:tailEnd/>
          </a:ln>
        </p:spPr>
        <p:txBody>
          <a:bodyPr>
            <a:spAutoFit/>
          </a:bodyPr>
          <a:lstStyle/>
          <a:p>
            <a:r>
              <a:rPr lang="en-US">
                <a:solidFill>
                  <a:srgbClr val="66FFFF"/>
                </a:solidFill>
              </a:rPr>
              <a:t>Both nations have large coastlines and populations  that rely on the sea for their living.  </a:t>
            </a:r>
            <a:r>
              <a:rPr lang="en-US" b="1">
                <a:solidFill>
                  <a:srgbClr val="00FF00"/>
                </a:solidFill>
              </a:rPr>
              <a:t>Mexico</a:t>
            </a:r>
            <a:r>
              <a:rPr lang="en-US">
                <a:solidFill>
                  <a:srgbClr val="66FFFF"/>
                </a:solidFill>
              </a:rPr>
              <a:t> is part of North America, but </a:t>
            </a:r>
            <a:r>
              <a:rPr lang="en-US" b="1">
                <a:solidFill>
                  <a:srgbClr val="00FFCC"/>
                </a:solidFill>
              </a:rPr>
              <a:t>Venezuela</a:t>
            </a:r>
            <a:r>
              <a:rPr lang="en-US">
                <a:solidFill>
                  <a:srgbClr val="66FFFF"/>
                </a:solidFill>
              </a:rPr>
              <a:t> is part of South America.</a:t>
            </a:r>
          </a:p>
        </p:txBody>
      </p:sp>
      <p:pic>
        <p:nvPicPr>
          <p:cNvPr id="14345" name="Picture 6" descr="http://api.ning.com/files/uNSZ4ANHRE6vFl8aqMumWCuDEdPeXl01zMREgv-Q-bE_/LatinAmerica.jpg"/>
          <p:cNvPicPr>
            <a:picLocks noChangeAspect="1" noChangeArrowheads="1"/>
          </p:cNvPicPr>
          <p:nvPr/>
        </p:nvPicPr>
        <p:blipFill>
          <a:blip r:embed="rId3" cstate="print"/>
          <a:srcRect/>
          <a:stretch>
            <a:fillRect/>
          </a:stretch>
        </p:blipFill>
        <p:spPr bwMode="auto">
          <a:xfrm>
            <a:off x="3657600" y="3657600"/>
            <a:ext cx="2974975" cy="3200400"/>
          </a:xfrm>
          <a:prstGeom prst="rect">
            <a:avLst/>
          </a:prstGeom>
          <a:noFill/>
          <a:ln w="9525">
            <a:noFill/>
            <a:miter lim="800000"/>
            <a:headEnd/>
            <a:tailEnd/>
          </a:ln>
        </p:spPr>
      </p:pic>
      <p:sp>
        <p:nvSpPr>
          <p:cNvPr id="14346" name="TextBox 11"/>
          <p:cNvSpPr txBox="1">
            <a:spLocks noChangeArrowheads="1"/>
          </p:cNvSpPr>
          <p:nvPr/>
        </p:nvSpPr>
        <p:spPr bwMode="auto">
          <a:xfrm>
            <a:off x="0" y="3048000"/>
            <a:ext cx="3124200" cy="369888"/>
          </a:xfrm>
          <a:prstGeom prst="rect">
            <a:avLst/>
          </a:prstGeom>
          <a:noFill/>
          <a:ln w="9525">
            <a:noFill/>
            <a:miter lim="800000"/>
            <a:headEnd/>
            <a:tailEnd/>
          </a:ln>
        </p:spPr>
        <p:txBody>
          <a:bodyPr>
            <a:spAutoFit/>
          </a:bodyPr>
          <a:lstStyle/>
          <a:p>
            <a:r>
              <a:rPr lang="en-US"/>
              <a:t>Climate?  </a:t>
            </a:r>
          </a:p>
        </p:txBody>
      </p:sp>
      <p:sp>
        <p:nvSpPr>
          <p:cNvPr id="14347" name="TextBox 12"/>
          <p:cNvSpPr txBox="1">
            <a:spLocks noChangeArrowheads="1"/>
          </p:cNvSpPr>
          <p:nvPr/>
        </p:nvSpPr>
        <p:spPr bwMode="auto">
          <a:xfrm>
            <a:off x="0" y="3352800"/>
            <a:ext cx="3657600" cy="1754188"/>
          </a:xfrm>
          <a:prstGeom prst="rect">
            <a:avLst/>
          </a:prstGeom>
          <a:noFill/>
          <a:ln w="9525">
            <a:noFill/>
            <a:miter lim="800000"/>
            <a:headEnd/>
            <a:tailEnd/>
          </a:ln>
        </p:spPr>
        <p:txBody>
          <a:bodyPr>
            <a:spAutoFit/>
          </a:bodyPr>
          <a:lstStyle/>
          <a:p>
            <a:r>
              <a:rPr lang="en-US">
                <a:solidFill>
                  <a:srgbClr val="FFFF00"/>
                </a:solidFill>
              </a:rPr>
              <a:t>Both </a:t>
            </a:r>
            <a:r>
              <a:rPr lang="en-US">
                <a:solidFill>
                  <a:srgbClr val="00FF00"/>
                </a:solidFill>
              </a:rPr>
              <a:t>Mexico</a:t>
            </a:r>
            <a:r>
              <a:rPr lang="en-US">
                <a:solidFill>
                  <a:srgbClr val="FFFF00"/>
                </a:solidFill>
              </a:rPr>
              <a:t> and</a:t>
            </a:r>
            <a:r>
              <a:rPr lang="en-US">
                <a:solidFill>
                  <a:srgbClr val="66FFFF"/>
                </a:solidFill>
              </a:rPr>
              <a:t> Venezuela </a:t>
            </a:r>
            <a:r>
              <a:rPr lang="en-US">
                <a:solidFill>
                  <a:srgbClr val="FFFF00"/>
                </a:solidFill>
              </a:rPr>
              <a:t>have warm to semi-tropical climates in some parts of their countries. Both are influenced by weather patterns brought into their countries by the oceans.</a:t>
            </a:r>
          </a:p>
        </p:txBody>
      </p:sp>
      <p:sp>
        <p:nvSpPr>
          <p:cNvPr id="14348" name="TextBox 13"/>
          <p:cNvSpPr txBox="1">
            <a:spLocks noChangeArrowheads="1"/>
          </p:cNvSpPr>
          <p:nvPr/>
        </p:nvSpPr>
        <p:spPr bwMode="auto">
          <a:xfrm>
            <a:off x="0" y="5105400"/>
            <a:ext cx="2133600" cy="369888"/>
          </a:xfrm>
          <a:prstGeom prst="rect">
            <a:avLst/>
          </a:prstGeom>
          <a:noFill/>
          <a:ln w="9525">
            <a:noFill/>
            <a:miter lim="800000"/>
            <a:headEnd/>
            <a:tailEnd/>
          </a:ln>
        </p:spPr>
        <p:txBody>
          <a:bodyPr>
            <a:spAutoFit/>
          </a:bodyPr>
          <a:lstStyle/>
          <a:p>
            <a:r>
              <a:rPr lang="en-US"/>
              <a:t>Natural Resources?</a:t>
            </a:r>
          </a:p>
        </p:txBody>
      </p:sp>
      <p:sp>
        <p:nvSpPr>
          <p:cNvPr id="14349" name="TextBox 14"/>
          <p:cNvSpPr txBox="1">
            <a:spLocks noChangeArrowheads="1"/>
          </p:cNvSpPr>
          <p:nvPr/>
        </p:nvSpPr>
        <p:spPr bwMode="auto">
          <a:xfrm>
            <a:off x="0" y="5380038"/>
            <a:ext cx="5029200" cy="1477962"/>
          </a:xfrm>
          <a:prstGeom prst="rect">
            <a:avLst/>
          </a:prstGeom>
          <a:noFill/>
          <a:ln w="9525">
            <a:noFill/>
            <a:miter lim="800000"/>
            <a:headEnd/>
            <a:tailEnd/>
          </a:ln>
        </p:spPr>
        <p:txBody>
          <a:bodyPr>
            <a:spAutoFit/>
          </a:bodyPr>
          <a:lstStyle/>
          <a:p>
            <a:r>
              <a:rPr lang="en-US">
                <a:solidFill>
                  <a:srgbClr val="99FF33"/>
                </a:solidFill>
              </a:rPr>
              <a:t>OIL (petroleum) is now the chief natural resource for both countries. Venezuela has done a better job of exploiting that natural resource, but Mexico is working hard to catch up. </a:t>
            </a:r>
          </a:p>
        </p:txBody>
      </p:sp>
      <p:sp>
        <p:nvSpPr>
          <p:cNvPr id="14350" name="TextBox 15"/>
          <p:cNvSpPr txBox="1">
            <a:spLocks noChangeArrowheads="1"/>
          </p:cNvSpPr>
          <p:nvPr/>
        </p:nvSpPr>
        <p:spPr bwMode="auto">
          <a:xfrm>
            <a:off x="6705600" y="5715000"/>
            <a:ext cx="2438400" cy="1200150"/>
          </a:xfrm>
          <a:prstGeom prst="rect">
            <a:avLst/>
          </a:prstGeom>
          <a:noFill/>
          <a:ln w="9525">
            <a:noFill/>
            <a:miter lim="800000"/>
            <a:headEnd/>
            <a:tailEnd/>
          </a:ln>
        </p:spPr>
        <p:txBody>
          <a:bodyPr>
            <a:spAutoFit/>
          </a:bodyPr>
          <a:lstStyle/>
          <a:p>
            <a:r>
              <a:rPr lang="en-US" u="sng"/>
              <a:t>Summary: </a:t>
            </a:r>
            <a:r>
              <a:rPr lang="en-US"/>
              <a:t>Mexico and Venezuela are similar in climate and natural resources.</a:t>
            </a: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TotalTime>
  <Words>958</Words>
  <Application>Microsoft Office PowerPoint</Application>
  <PresentationFormat>On-screen Show (4:3)</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Latin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dc:title>
  <dc:creator>kingle</dc:creator>
  <cp:lastModifiedBy>williamsll</cp:lastModifiedBy>
  <cp:revision>1</cp:revision>
  <dcterms:created xsi:type="dcterms:W3CDTF">2011-10-28T17:55:38Z</dcterms:created>
  <dcterms:modified xsi:type="dcterms:W3CDTF">2013-01-08T19:11:50Z</dcterms:modified>
</cp:coreProperties>
</file>