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70" r:id="rId3"/>
    <p:sldId id="271" r:id="rId4"/>
    <p:sldId id="272" r:id="rId5"/>
    <p:sldId id="257" r:id="rId6"/>
    <p:sldId id="258" r:id="rId7"/>
    <p:sldId id="259" r:id="rId8"/>
    <p:sldId id="265" r:id="rId9"/>
    <p:sldId id="266" r:id="rId10"/>
    <p:sldId id="269" r:id="rId11"/>
    <p:sldId id="275" r:id="rId12"/>
    <p:sldId id="276" r:id="rId13"/>
    <p:sldId id="261" r:id="rId14"/>
    <p:sldId id="263" r:id="rId15"/>
    <p:sldId id="277" r:id="rId16"/>
    <p:sldId id="283" r:id="rId17"/>
    <p:sldId id="260" r:id="rId18"/>
    <p:sldId id="267" r:id="rId19"/>
    <p:sldId id="287" r:id="rId20"/>
    <p:sldId id="288" r:id="rId21"/>
    <p:sldId id="284" r:id="rId22"/>
    <p:sldId id="285" r:id="rId23"/>
    <p:sldId id="282" r:id="rId24"/>
    <p:sldId id="268" r:id="rId25"/>
    <p:sldId id="286" r:id="rId26"/>
    <p:sldId id="264"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026"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B195E-CCAE-47AE-BA1E-D7EE010AE504}" type="doc">
      <dgm:prSet loTypeId="urn:microsoft.com/office/officeart/2005/8/layout/pyramid4" loCatId="pyramid" qsTypeId="urn:microsoft.com/office/officeart/2005/8/quickstyle/3d3" qsCatId="3D" csTypeId="urn:microsoft.com/office/officeart/2005/8/colors/colorful2" csCatId="colorful" phldr="1"/>
      <dgm:spPr/>
      <dgm:t>
        <a:bodyPr/>
        <a:lstStyle/>
        <a:p>
          <a:endParaRPr lang="en-US"/>
        </a:p>
      </dgm:t>
    </dgm:pt>
    <dgm:pt modelId="{B1EED3AA-A4C1-4691-B388-F919C7C0E605}">
      <dgm:prSet phldrT="[Text]" custT="1"/>
      <dgm:spPr>
        <a:scene3d>
          <a:camera prst="orthographicFront">
            <a:rot lat="0" lon="0" rev="0"/>
          </a:camera>
          <a:lightRig rig="contrasting" dir="t">
            <a:rot lat="0" lon="0" rev="1200000"/>
          </a:lightRig>
        </a:scene3d>
        <a:sp3d contourW="19050" prstMaterial="metal">
          <a:bevelT w="88900" h="203200" prst="slope"/>
          <a:bevelB w="165100" h="254000"/>
        </a:sp3d>
      </dgm:spPr>
      <dgm:t>
        <a:bodyPr/>
        <a:lstStyle/>
        <a:p>
          <a:endParaRPr lang="en-US" sz="3000" b="1" dirty="0"/>
        </a:p>
      </dgm:t>
    </dgm:pt>
    <dgm:pt modelId="{7EDDD0B2-3FE9-4BAF-8FDF-14915E137465}" type="parTrans" cxnId="{AE07B52E-A274-428A-8275-675E6B681D5E}">
      <dgm:prSet/>
      <dgm:spPr/>
      <dgm:t>
        <a:bodyPr/>
        <a:lstStyle/>
        <a:p>
          <a:endParaRPr lang="en-US"/>
        </a:p>
      </dgm:t>
    </dgm:pt>
    <dgm:pt modelId="{F33AC4AF-2FBA-47E9-BE2A-9FF47287B946}" type="sibTrans" cxnId="{AE07B52E-A274-428A-8275-675E6B681D5E}">
      <dgm:prSet/>
      <dgm:spPr/>
      <dgm:t>
        <a:bodyPr/>
        <a:lstStyle/>
        <a:p>
          <a:endParaRPr lang="en-US"/>
        </a:p>
      </dgm:t>
    </dgm:pt>
    <dgm:pt modelId="{356EE1DB-389A-4309-AD19-B1F8E4FA0666}">
      <dgm:prSet phldrT="[Text]" custT="1"/>
      <dgm:spPr>
        <a:scene3d>
          <a:camera prst="orthographicFront">
            <a:rot lat="0" lon="0" rev="0"/>
          </a:camera>
          <a:lightRig rig="contrasting" dir="t">
            <a:rot lat="0" lon="0" rev="1200000"/>
          </a:lightRig>
        </a:scene3d>
        <a:sp3d contourW="19050" prstMaterial="metal">
          <a:bevelT w="88900" h="203200" prst="slope"/>
          <a:bevelB w="165100" h="254000"/>
        </a:sp3d>
      </dgm:spPr>
      <dgm:t>
        <a:bodyPr/>
        <a:lstStyle/>
        <a:p>
          <a:endParaRPr lang="en-US" sz="3000" b="1" dirty="0"/>
        </a:p>
      </dgm:t>
    </dgm:pt>
    <dgm:pt modelId="{A76FCC6D-BCAC-4902-A8CB-E031F72BE0EA}" type="parTrans" cxnId="{64CFE403-3D47-4728-A682-BA0F1437B5B1}">
      <dgm:prSet/>
      <dgm:spPr/>
      <dgm:t>
        <a:bodyPr/>
        <a:lstStyle/>
        <a:p>
          <a:endParaRPr lang="en-US"/>
        </a:p>
      </dgm:t>
    </dgm:pt>
    <dgm:pt modelId="{6FC58675-8363-4252-B914-22D77E978B32}" type="sibTrans" cxnId="{64CFE403-3D47-4728-A682-BA0F1437B5B1}">
      <dgm:prSet/>
      <dgm:spPr/>
      <dgm:t>
        <a:bodyPr/>
        <a:lstStyle/>
        <a:p>
          <a:endParaRPr lang="en-US"/>
        </a:p>
      </dgm:t>
    </dgm:pt>
    <dgm:pt modelId="{03C66828-2CED-4E8E-8884-96E445070D0A}">
      <dgm:prSet phldrT="[Text]" custT="1"/>
      <dgm:spPr>
        <a:scene3d>
          <a:camera prst="orthographicFront">
            <a:rot lat="0" lon="0" rev="0"/>
          </a:camera>
          <a:lightRig rig="contrasting" dir="t">
            <a:rot lat="0" lon="0" rev="1200000"/>
          </a:lightRig>
        </a:scene3d>
        <a:sp3d contourW="19050" prstMaterial="metal">
          <a:bevelT w="88900" h="203200" prst="slope"/>
          <a:bevelB w="165100" h="254000"/>
        </a:sp3d>
      </dgm:spPr>
      <dgm:t>
        <a:bodyPr/>
        <a:lstStyle/>
        <a:p>
          <a:endParaRPr lang="en-US" sz="2900" b="1" dirty="0" smtClean="0"/>
        </a:p>
      </dgm:t>
    </dgm:pt>
    <dgm:pt modelId="{8749B345-6E0E-472A-BC22-FD886E6717C7}" type="parTrans" cxnId="{18CE0201-C5F9-48BD-BDAE-5BB8FBC24839}">
      <dgm:prSet/>
      <dgm:spPr/>
      <dgm:t>
        <a:bodyPr/>
        <a:lstStyle/>
        <a:p>
          <a:endParaRPr lang="en-US"/>
        </a:p>
      </dgm:t>
    </dgm:pt>
    <dgm:pt modelId="{03C0B4C6-4673-4F0A-913A-AA44B4FAC341}" type="sibTrans" cxnId="{18CE0201-C5F9-48BD-BDAE-5BB8FBC24839}">
      <dgm:prSet/>
      <dgm:spPr/>
      <dgm:t>
        <a:bodyPr/>
        <a:lstStyle/>
        <a:p>
          <a:endParaRPr lang="en-US"/>
        </a:p>
      </dgm:t>
    </dgm:pt>
    <dgm:pt modelId="{6F140143-6951-49CD-BEEF-498BEB4D74C9}">
      <dgm:prSet phldrT="[Text]" custT="1"/>
      <dgm:spPr>
        <a:scene3d>
          <a:camera prst="orthographicFront">
            <a:rot lat="0" lon="0" rev="0"/>
          </a:camera>
          <a:lightRig rig="contrasting" dir="t">
            <a:rot lat="0" lon="0" rev="1200000"/>
          </a:lightRig>
        </a:scene3d>
        <a:sp3d contourW="19050" prstMaterial="metal">
          <a:bevelT w="88900" h="203200" prst="slope"/>
          <a:bevelB w="165100" h="254000"/>
        </a:sp3d>
      </dgm:spPr>
      <dgm:t>
        <a:bodyPr/>
        <a:lstStyle/>
        <a:p>
          <a:endParaRPr lang="en-US" sz="2400" b="1" dirty="0">
            <a:solidFill>
              <a:schemeClr val="tx1"/>
            </a:solidFill>
          </a:endParaRPr>
        </a:p>
      </dgm:t>
    </dgm:pt>
    <dgm:pt modelId="{0C42D7FB-D08A-47A0-A9E8-AB5825A9951B}" type="parTrans" cxnId="{6147F589-5D1B-416D-8B27-903FBA9DC49E}">
      <dgm:prSet/>
      <dgm:spPr/>
      <dgm:t>
        <a:bodyPr/>
        <a:lstStyle/>
        <a:p>
          <a:endParaRPr lang="en-US"/>
        </a:p>
      </dgm:t>
    </dgm:pt>
    <dgm:pt modelId="{F1C5270E-AC4B-461B-95C1-B229304F7E3C}" type="sibTrans" cxnId="{6147F589-5D1B-416D-8B27-903FBA9DC49E}">
      <dgm:prSet/>
      <dgm:spPr/>
      <dgm:t>
        <a:bodyPr/>
        <a:lstStyle/>
        <a:p>
          <a:endParaRPr lang="en-US"/>
        </a:p>
      </dgm:t>
    </dgm:pt>
    <dgm:pt modelId="{73D78BE9-30BE-470D-B764-FE71DBB5F7B2}" type="pres">
      <dgm:prSet presAssocID="{B8FB195E-CCAE-47AE-BA1E-D7EE010AE504}" presName="compositeShape" presStyleCnt="0">
        <dgm:presLayoutVars>
          <dgm:chMax val="9"/>
          <dgm:dir/>
          <dgm:resizeHandles val="exact"/>
        </dgm:presLayoutVars>
      </dgm:prSet>
      <dgm:spPr/>
      <dgm:t>
        <a:bodyPr/>
        <a:lstStyle/>
        <a:p>
          <a:endParaRPr lang="en-US"/>
        </a:p>
      </dgm:t>
    </dgm:pt>
    <dgm:pt modelId="{8757379E-A99F-4BEA-807E-36B778641CC2}" type="pres">
      <dgm:prSet presAssocID="{B8FB195E-CCAE-47AE-BA1E-D7EE010AE504}" presName="triangle1" presStyleLbl="node1" presStyleIdx="0" presStyleCnt="4" custScaleX="137779" custScaleY="100000">
        <dgm:presLayoutVars>
          <dgm:bulletEnabled val="1"/>
        </dgm:presLayoutVars>
      </dgm:prSet>
      <dgm:spPr/>
      <dgm:t>
        <a:bodyPr/>
        <a:lstStyle/>
        <a:p>
          <a:endParaRPr lang="en-US"/>
        </a:p>
      </dgm:t>
    </dgm:pt>
    <dgm:pt modelId="{579A8B29-6EDA-40F3-8B8F-DA8319051905}" type="pres">
      <dgm:prSet presAssocID="{B8FB195E-CCAE-47AE-BA1E-D7EE010AE504}" presName="triangle2" presStyleLbl="node1" presStyleIdx="1" presStyleCnt="4" custScaleX="137779" custLinFactNeighborX="-17778">
        <dgm:presLayoutVars>
          <dgm:bulletEnabled val="1"/>
        </dgm:presLayoutVars>
      </dgm:prSet>
      <dgm:spPr/>
      <dgm:t>
        <a:bodyPr/>
        <a:lstStyle/>
        <a:p>
          <a:endParaRPr lang="en-US"/>
        </a:p>
      </dgm:t>
    </dgm:pt>
    <dgm:pt modelId="{30844564-3BA4-4575-918C-D34AB0931009}" type="pres">
      <dgm:prSet presAssocID="{B8FB195E-CCAE-47AE-BA1E-D7EE010AE504}" presName="triangle3" presStyleLbl="node1" presStyleIdx="2" presStyleCnt="4" custScaleX="137779">
        <dgm:presLayoutVars>
          <dgm:bulletEnabled val="1"/>
        </dgm:presLayoutVars>
      </dgm:prSet>
      <dgm:spPr/>
      <dgm:t>
        <a:bodyPr/>
        <a:lstStyle/>
        <a:p>
          <a:endParaRPr lang="en-US"/>
        </a:p>
      </dgm:t>
    </dgm:pt>
    <dgm:pt modelId="{E31E8EF4-F46F-4079-88F8-EAEDD5FDA48A}" type="pres">
      <dgm:prSet presAssocID="{B8FB195E-CCAE-47AE-BA1E-D7EE010AE504}" presName="triangle4" presStyleLbl="node1" presStyleIdx="3" presStyleCnt="4" custScaleX="137779" custLinFactNeighborX="17778">
        <dgm:presLayoutVars>
          <dgm:bulletEnabled val="1"/>
        </dgm:presLayoutVars>
      </dgm:prSet>
      <dgm:spPr/>
      <dgm:t>
        <a:bodyPr/>
        <a:lstStyle/>
        <a:p>
          <a:endParaRPr lang="en-US"/>
        </a:p>
      </dgm:t>
    </dgm:pt>
  </dgm:ptLst>
  <dgm:cxnLst>
    <dgm:cxn modelId="{708E9D83-EE7B-42C5-9E7A-F0ADDA949909}" type="presOf" srcId="{6F140143-6951-49CD-BEEF-498BEB4D74C9}" destId="{E31E8EF4-F46F-4079-88F8-EAEDD5FDA48A}" srcOrd="0" destOrd="0" presId="urn:microsoft.com/office/officeart/2005/8/layout/pyramid4"/>
    <dgm:cxn modelId="{64CFE403-3D47-4728-A682-BA0F1437B5B1}" srcId="{B8FB195E-CCAE-47AE-BA1E-D7EE010AE504}" destId="{356EE1DB-389A-4309-AD19-B1F8E4FA0666}" srcOrd="1" destOrd="0" parTransId="{A76FCC6D-BCAC-4902-A8CB-E031F72BE0EA}" sibTransId="{6FC58675-8363-4252-B914-22D77E978B32}"/>
    <dgm:cxn modelId="{680E495D-8D53-4B4E-819D-8373E9A8DDC7}" type="presOf" srcId="{B8FB195E-CCAE-47AE-BA1E-D7EE010AE504}" destId="{73D78BE9-30BE-470D-B764-FE71DBB5F7B2}" srcOrd="0" destOrd="0" presId="urn:microsoft.com/office/officeart/2005/8/layout/pyramid4"/>
    <dgm:cxn modelId="{AE07B52E-A274-428A-8275-675E6B681D5E}" srcId="{B8FB195E-CCAE-47AE-BA1E-D7EE010AE504}" destId="{B1EED3AA-A4C1-4691-B388-F919C7C0E605}" srcOrd="0" destOrd="0" parTransId="{7EDDD0B2-3FE9-4BAF-8FDF-14915E137465}" sibTransId="{F33AC4AF-2FBA-47E9-BE2A-9FF47287B946}"/>
    <dgm:cxn modelId="{4FBF47A3-9655-4D68-B692-6CD7324A7C98}" type="presOf" srcId="{B1EED3AA-A4C1-4691-B388-F919C7C0E605}" destId="{8757379E-A99F-4BEA-807E-36B778641CC2}" srcOrd="0" destOrd="0" presId="urn:microsoft.com/office/officeart/2005/8/layout/pyramid4"/>
    <dgm:cxn modelId="{6147F589-5D1B-416D-8B27-903FBA9DC49E}" srcId="{B8FB195E-CCAE-47AE-BA1E-D7EE010AE504}" destId="{6F140143-6951-49CD-BEEF-498BEB4D74C9}" srcOrd="3" destOrd="0" parTransId="{0C42D7FB-D08A-47A0-A9E8-AB5825A9951B}" sibTransId="{F1C5270E-AC4B-461B-95C1-B229304F7E3C}"/>
    <dgm:cxn modelId="{AACFD589-507A-4EA8-8D01-42EE59BE0C3D}" type="presOf" srcId="{03C66828-2CED-4E8E-8884-96E445070D0A}" destId="{30844564-3BA4-4575-918C-D34AB0931009}" srcOrd="0" destOrd="0" presId="urn:microsoft.com/office/officeart/2005/8/layout/pyramid4"/>
    <dgm:cxn modelId="{0E2EC718-3798-4D4F-8A33-1197724F7E79}" type="presOf" srcId="{356EE1DB-389A-4309-AD19-B1F8E4FA0666}" destId="{579A8B29-6EDA-40F3-8B8F-DA8319051905}" srcOrd="0" destOrd="0" presId="urn:microsoft.com/office/officeart/2005/8/layout/pyramid4"/>
    <dgm:cxn modelId="{18CE0201-C5F9-48BD-BDAE-5BB8FBC24839}" srcId="{B8FB195E-CCAE-47AE-BA1E-D7EE010AE504}" destId="{03C66828-2CED-4E8E-8884-96E445070D0A}" srcOrd="2" destOrd="0" parTransId="{8749B345-6E0E-472A-BC22-FD886E6717C7}" sibTransId="{03C0B4C6-4673-4F0A-913A-AA44B4FAC341}"/>
    <dgm:cxn modelId="{635DFB1C-913B-4E7A-A953-76D0013C25CF}" type="presParOf" srcId="{73D78BE9-30BE-470D-B764-FE71DBB5F7B2}" destId="{8757379E-A99F-4BEA-807E-36B778641CC2}" srcOrd="0" destOrd="0" presId="urn:microsoft.com/office/officeart/2005/8/layout/pyramid4"/>
    <dgm:cxn modelId="{5B606EF4-A82E-40C7-B454-CAA12E05E69F}" type="presParOf" srcId="{73D78BE9-30BE-470D-B764-FE71DBB5F7B2}" destId="{579A8B29-6EDA-40F3-8B8F-DA8319051905}" srcOrd="1" destOrd="0" presId="urn:microsoft.com/office/officeart/2005/8/layout/pyramid4"/>
    <dgm:cxn modelId="{B21BFE50-8671-4540-9ED9-D0779A7C0AB5}" type="presParOf" srcId="{73D78BE9-30BE-470D-B764-FE71DBB5F7B2}" destId="{30844564-3BA4-4575-918C-D34AB0931009}" srcOrd="2" destOrd="0" presId="urn:microsoft.com/office/officeart/2005/8/layout/pyramid4"/>
    <dgm:cxn modelId="{44F210E1-5060-4A5C-89AA-875B51FA511D}" type="presParOf" srcId="{73D78BE9-30BE-470D-B764-FE71DBB5F7B2}" destId="{E31E8EF4-F46F-4079-88F8-EAEDD5FDA48A}"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7379E-A99F-4BEA-807E-36B778641CC2}">
      <dsp:nvSpPr>
        <dsp:cNvPr id="0" name=""/>
        <dsp:cNvSpPr/>
      </dsp:nvSpPr>
      <dsp:spPr>
        <a:xfrm>
          <a:off x="3162279" y="0"/>
          <a:ext cx="4724441" cy="3429000"/>
        </a:xfrm>
        <a:prstGeom prst="triangle">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prst="slope"/>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b="1" kern="1200" dirty="0"/>
        </a:p>
      </dsp:txBody>
      <dsp:txXfrm>
        <a:off x="4343389" y="1714500"/>
        <a:ext cx="2362221" cy="1714500"/>
      </dsp:txXfrm>
    </dsp:sp>
    <dsp:sp modelId="{579A8B29-6EDA-40F3-8B8F-DA8319051905}">
      <dsp:nvSpPr>
        <dsp:cNvPr id="0" name=""/>
        <dsp:cNvSpPr/>
      </dsp:nvSpPr>
      <dsp:spPr>
        <a:xfrm>
          <a:off x="838171" y="3429000"/>
          <a:ext cx="4724441" cy="3429000"/>
        </a:xfrm>
        <a:prstGeom prst="triangle">
          <a:avLst/>
        </a:prstGeom>
        <a:solidFill>
          <a:schemeClr val="accent2">
            <a:hueOff val="326276"/>
            <a:satOff val="4397"/>
            <a:lumOff val="5359"/>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prst="slope"/>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b="1" kern="1200" dirty="0"/>
        </a:p>
      </dsp:txBody>
      <dsp:txXfrm>
        <a:off x="2019281" y="5143500"/>
        <a:ext cx="2362221" cy="1714500"/>
      </dsp:txXfrm>
    </dsp:sp>
    <dsp:sp modelId="{30844564-3BA4-4575-918C-D34AB0931009}">
      <dsp:nvSpPr>
        <dsp:cNvPr id="0" name=""/>
        <dsp:cNvSpPr/>
      </dsp:nvSpPr>
      <dsp:spPr>
        <a:xfrm rot="10800000">
          <a:off x="3162279" y="3429000"/>
          <a:ext cx="4724441" cy="3429000"/>
        </a:xfrm>
        <a:prstGeom prst="triangle">
          <a:avLst/>
        </a:prstGeom>
        <a:solidFill>
          <a:schemeClr val="accent2">
            <a:hueOff val="652551"/>
            <a:satOff val="8795"/>
            <a:lumOff val="10719"/>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prst="slope"/>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b="1" kern="1200" dirty="0" smtClean="0"/>
        </a:p>
      </dsp:txBody>
      <dsp:txXfrm rot="10800000">
        <a:off x="4343389" y="3429000"/>
        <a:ext cx="2362221" cy="1714500"/>
      </dsp:txXfrm>
    </dsp:sp>
    <dsp:sp modelId="{E31E8EF4-F46F-4079-88F8-EAEDD5FDA48A}">
      <dsp:nvSpPr>
        <dsp:cNvPr id="0" name=""/>
        <dsp:cNvSpPr/>
      </dsp:nvSpPr>
      <dsp:spPr>
        <a:xfrm>
          <a:off x="5486386" y="3429000"/>
          <a:ext cx="4724441" cy="3429000"/>
        </a:xfrm>
        <a:prstGeom prst="triangle">
          <a:avLst/>
        </a:prstGeom>
        <a:solidFill>
          <a:schemeClr val="accent2">
            <a:hueOff val="978827"/>
            <a:satOff val="13192"/>
            <a:lumOff val="16078"/>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prst="slope"/>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kern="1200" dirty="0">
            <a:solidFill>
              <a:schemeClr val="tx1"/>
            </a:solidFill>
          </a:endParaRPr>
        </a:p>
      </dsp:txBody>
      <dsp:txXfrm>
        <a:off x="6667496" y="5143500"/>
        <a:ext cx="2362221" cy="1714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9F643-7FBB-4D5E-8783-CE8F06C46736}" type="datetimeFigureOut">
              <a:rPr lang="en-US" smtClean="0"/>
              <a:pPr/>
              <a:t>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2BE41-D297-4589-B6FA-C1BE4F9A2CC7}" type="slidenum">
              <a:rPr lang="en-US" smtClean="0"/>
              <a:pPr/>
              <a:t>‹#›</a:t>
            </a:fld>
            <a:endParaRPr lang="en-US" dirty="0"/>
          </a:p>
        </p:txBody>
      </p:sp>
    </p:spTree>
    <p:extLst>
      <p:ext uri="{BB962C8B-B14F-4D97-AF65-F5344CB8AC3E}">
        <p14:creationId xmlns:p14="http://schemas.microsoft.com/office/powerpoint/2010/main" val="86866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0D8F43-D20F-4451-8D90-73C551C66DA1}"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985C3-1843-4437-AD27-C5D0F6EC012B}"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4A33-C9E3-4469-85CB-30ED54F41F1E}"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34A33-C9E3-4469-85CB-30ED54F41F1E}"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34A33-C9E3-4469-85CB-30ED54F41F1E}"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34A33-C9E3-4469-85CB-30ED54F41F1E}"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07CA7-E181-40C8-A7EF-BAB0045D7509}" type="datetimeFigureOut">
              <a:rPr lang="en-US" smtClean="0"/>
              <a:pPr/>
              <a:t>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34A33-C9E3-4469-85CB-30ED54F41F1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7E07CA7-E181-40C8-A7EF-BAB0045D7509}" type="datetimeFigureOut">
              <a:rPr lang="en-US" smtClean="0"/>
              <a:pPr/>
              <a:t>2/9/2013</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DA34A33-C9E3-4469-85CB-30ED54F41F1E}"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anada.gc.ca/home.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F:\The_Structure_of_Canada_s_Government.asf" TargetMode="Externa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Canada’s Government</a:t>
            </a:r>
            <a:endParaRPr lang="en-US" sz="6000" dirty="0"/>
          </a:p>
        </p:txBody>
      </p:sp>
      <p:sp>
        <p:nvSpPr>
          <p:cNvPr id="3" name="Subtitle 2"/>
          <p:cNvSpPr>
            <a:spLocks noGrp="1"/>
          </p:cNvSpPr>
          <p:nvPr>
            <p:ph type="subTitle" idx="1"/>
          </p:nvPr>
        </p:nvSpPr>
        <p:spPr/>
        <p:txBody>
          <a:bodyPr>
            <a:normAutofit/>
          </a:bodyP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0"/>
            <a:ext cx="7620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WORD SPLASH #3</a:t>
            </a:r>
            <a:endParaRPr lang="en-US" dirty="0"/>
          </a:p>
        </p:txBody>
      </p:sp>
      <p:sp>
        <p:nvSpPr>
          <p:cNvPr id="2" name="Content Placeholder 1"/>
          <p:cNvSpPr>
            <a:spLocks noGrp="1"/>
          </p:cNvSpPr>
          <p:nvPr>
            <p:ph idx="1"/>
          </p:nvPr>
        </p:nvSpPr>
        <p:spPr/>
        <p:txBody>
          <a:bodyPr/>
          <a:lstStyle/>
          <a:p>
            <a:pPr algn="ctr"/>
            <a:endParaRPr lang="en-US" dirty="0" smtClean="0"/>
          </a:p>
          <a:p>
            <a:pPr algn="ctr"/>
            <a:endParaRPr lang="en-US" dirty="0" smtClean="0"/>
          </a:p>
          <a:p>
            <a:pPr algn="ctr"/>
            <a:endParaRPr lang="en-US" dirty="0" smtClean="0"/>
          </a:p>
          <a:p>
            <a:endParaRPr lang="en-US" dirty="0" smtClean="0"/>
          </a:p>
          <a:p>
            <a:endParaRPr lang="en-US" dirty="0" smtClean="0"/>
          </a:p>
          <a:p>
            <a:endParaRPr lang="en-US" dirty="0" smtClean="0"/>
          </a:p>
          <a:p>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086600" y="4765964"/>
            <a:ext cx="1261382" cy="1371600"/>
          </a:xfrm>
          <a:prstGeom prst="rect">
            <a:avLst/>
          </a:prstGeom>
          <a:noFill/>
        </p:spPr>
      </p:pic>
      <p:pic>
        <p:nvPicPr>
          <p:cNvPr id="5" name="Picture 4" descr="map3.gif"/>
          <p:cNvPicPr>
            <a:picLocks noChangeAspect="1"/>
          </p:cNvPicPr>
          <p:nvPr/>
        </p:nvPicPr>
        <p:blipFill>
          <a:blip r:embed="rId3" cstate="print"/>
          <a:stretch>
            <a:fillRect/>
          </a:stretch>
        </p:blipFill>
        <p:spPr>
          <a:xfrm>
            <a:off x="1066800" y="685801"/>
            <a:ext cx="7010400" cy="4038600"/>
          </a:xfrm>
          <a:prstGeom prst="rect">
            <a:avLst/>
          </a:prstGeom>
        </p:spPr>
      </p:pic>
      <p:sp>
        <p:nvSpPr>
          <p:cNvPr id="6" name="TextBox 5"/>
          <p:cNvSpPr txBox="1"/>
          <p:nvPr/>
        </p:nvSpPr>
        <p:spPr>
          <a:xfrm>
            <a:off x="3962401" y="2362200"/>
            <a:ext cx="1447800" cy="415498"/>
          </a:xfrm>
          <a:prstGeom prst="rect">
            <a:avLst/>
          </a:prstGeom>
          <a:noFill/>
        </p:spPr>
        <p:txBody>
          <a:bodyPr wrap="square" rtlCol="0">
            <a:spAutoFit/>
          </a:bodyPr>
          <a:lstStyle/>
          <a:p>
            <a:pPr algn="ctr"/>
            <a:r>
              <a:rPr lang="en-US" sz="1050" b="1" dirty="0" smtClean="0">
                <a:effectLst>
                  <a:outerShdw blurRad="38100" dist="38100" dir="2700000" algn="tl">
                    <a:srgbClr val="000000">
                      <a:alpha val="43137"/>
                    </a:srgbClr>
                  </a:outerShdw>
                </a:effectLst>
              </a:rPr>
              <a:t>CONSTITUTIONAL </a:t>
            </a:r>
          </a:p>
          <a:p>
            <a:pPr algn="ctr"/>
            <a:r>
              <a:rPr lang="en-US" sz="1050" b="1" dirty="0" smtClean="0">
                <a:effectLst>
                  <a:outerShdw blurRad="38100" dist="38100" dir="2700000" algn="tl">
                    <a:srgbClr val="000000">
                      <a:alpha val="43137"/>
                    </a:srgbClr>
                  </a:outerShdw>
                </a:effectLst>
              </a:rPr>
              <a:t>MONARCHY</a:t>
            </a:r>
            <a:endParaRPr lang="en-US" sz="105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41717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IT’S WORK SESSION TIME!!!!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rcboe-user\AppData\Local\Microsoft\Windows\Temporary Internet Files\Content.IE5\QTMF6QB1\MC900436057[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68620" y="457200"/>
            <a:ext cx="2175379"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2677" y="2967335"/>
            <a:ext cx="42186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LET’S WORK!!</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462672" y="2967335"/>
            <a:ext cx="4218655" cy="923330"/>
          </a:xfrm>
          <a:prstGeom prst="rect">
            <a:avLst/>
          </a:prstGeom>
          <a:noFill/>
          <a:effectLst>
            <a:reflection blurRad="6350" stA="50000" endA="295" endPos="92000" dist="101600" dir="5400000" sy="-100000" algn="bl" rotWithShape="0"/>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LET’S WORK!!</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descr="http://1977mhsreunion.com/rebel.jpg"/>
          <p:cNvPicPr>
            <a:picLocks noChangeAspect="1" noChangeArrowheads="1"/>
          </p:cNvPicPr>
          <p:nvPr/>
        </p:nvPicPr>
        <p:blipFill>
          <a:blip r:embed="rId3" cstate="print"/>
          <a:srcRect/>
          <a:stretch>
            <a:fillRect/>
          </a:stretch>
        </p:blipFill>
        <p:spPr bwMode="auto">
          <a:xfrm>
            <a:off x="7467600" y="5181600"/>
            <a:ext cx="981075" cy="990600"/>
          </a:xfrm>
          <a:prstGeom prst="rect">
            <a:avLst/>
          </a:prstGeom>
          <a:noFill/>
        </p:spPr>
      </p:pic>
    </p:spTree>
    <p:extLst>
      <p:ext uri="{BB962C8B-B14F-4D97-AF65-F5344CB8AC3E}">
        <p14:creationId xmlns:p14="http://schemas.microsoft.com/office/powerpoint/2010/main" val="3557721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 SESSION:</a:t>
            </a:r>
            <a:endParaRPr lang="en-US" b="1" dirty="0"/>
          </a:p>
        </p:txBody>
      </p:sp>
      <p:sp>
        <p:nvSpPr>
          <p:cNvPr id="6" name="Content Placeholder 5"/>
          <p:cNvSpPr>
            <a:spLocks noGrp="1"/>
          </p:cNvSpPr>
          <p:nvPr>
            <p:ph idx="1"/>
          </p:nvPr>
        </p:nvSpPr>
        <p:spPr>
          <a:xfrm>
            <a:off x="457200" y="1752601"/>
            <a:ext cx="8229600" cy="4191000"/>
          </a:xfrm>
        </p:spPr>
        <p:txBody>
          <a:bodyPr>
            <a:normAutofit fontScale="92500" lnSpcReduction="10000"/>
          </a:bodyPr>
          <a:lstStyle/>
          <a:p>
            <a:pPr algn="ctr">
              <a:buNone/>
            </a:pPr>
            <a:r>
              <a:rPr lang="en-US" sz="2400" b="1" u="sng" dirty="0" smtClean="0"/>
              <a:t>WORK SESSION INSTRUCTIONS:</a:t>
            </a:r>
            <a:endParaRPr lang="en-US" sz="2000" dirty="0" smtClean="0"/>
          </a:p>
          <a:p>
            <a:r>
              <a:rPr lang="en-US" sz="2400" dirty="0"/>
              <a:t>1</a:t>
            </a:r>
            <a:r>
              <a:rPr lang="en-US" sz="2400" dirty="0" smtClean="0"/>
              <a:t>. We will review the GPS, Element, and Essential Questions.</a:t>
            </a:r>
          </a:p>
          <a:p>
            <a:r>
              <a:rPr lang="en-US" sz="2400" dirty="0" smtClean="0"/>
              <a:t>2. We will look at the official web site of  Canada’s government.</a:t>
            </a:r>
          </a:p>
          <a:p>
            <a:r>
              <a:rPr lang="en-US" sz="2400" dirty="0" smtClean="0"/>
              <a:t>3. We will watch a video relevant to Canada’s government.</a:t>
            </a:r>
          </a:p>
          <a:p>
            <a:r>
              <a:rPr lang="en-US" sz="2400" dirty="0" smtClean="0"/>
              <a:t>4. We will complete a series of reading passages that describe Canada’s government.</a:t>
            </a:r>
          </a:p>
          <a:p>
            <a:r>
              <a:rPr lang="en-US" dirty="0" smtClean="0"/>
              <a:t>5. We will copy a graphic organizer that compares and contrasts the governments of the United  States of America and Canada.</a:t>
            </a:r>
            <a:endParaRPr lang="en-US" sz="2400" dirty="0" smtClean="0"/>
          </a:p>
          <a:p>
            <a:r>
              <a:rPr lang="en-US" dirty="0" smtClean="0"/>
              <a:t>6</a:t>
            </a:r>
            <a:r>
              <a:rPr lang="en-US" sz="2400" dirty="0" smtClean="0"/>
              <a:t>. Complete review questions; Topic: Canada’s government.</a:t>
            </a:r>
          </a:p>
          <a:p>
            <a:r>
              <a:rPr lang="en-US" sz="2400" dirty="0" smtClean="0"/>
              <a:t>(Students will use a variety of graphic organizers to take notes during the video, reading passages, and discussion)</a:t>
            </a:r>
          </a:p>
          <a:p>
            <a:pPr>
              <a:buNone/>
            </a:pPr>
            <a:endParaRPr lang="en-US" sz="2400" b="1" u="sng" dirty="0" smtClean="0"/>
          </a:p>
          <a:p>
            <a:pPr lvl="1"/>
            <a:endParaRPr lang="en-US" sz="2400" b="1" dirty="0" smtClean="0"/>
          </a:p>
          <a:p>
            <a:pPr marL="411480" lvl="1" indent="0">
              <a:buNone/>
            </a:pPr>
            <a:endParaRPr lang="en-US" sz="2400" b="1" dirty="0" smtClean="0"/>
          </a:p>
          <a:p>
            <a:pPr lvl="1"/>
            <a:endParaRPr lang="en-US" sz="2400" b="1" dirty="0" smtClean="0"/>
          </a:p>
          <a:p>
            <a:pPr lvl="1"/>
            <a:endParaRPr lang="en-US" sz="2400" dirty="0"/>
          </a:p>
        </p:txBody>
      </p:sp>
      <p:pic>
        <p:nvPicPr>
          <p:cNvPr id="4100" name="Picture 4" descr="C:\Users\Terrenice\AppData\Local\Microsoft\Windows\Temporary Internet Files\Content.IE5\JA3L5C79\MC900241735[1].wmf"/>
          <p:cNvPicPr>
            <a:picLocks noChangeAspect="1" noChangeArrowheads="1"/>
          </p:cNvPicPr>
          <p:nvPr/>
        </p:nvPicPr>
        <p:blipFill>
          <a:blip r:embed="rId2" cstate="print"/>
          <a:srcRect/>
          <a:stretch>
            <a:fillRect/>
          </a:stretch>
        </p:blipFill>
        <p:spPr bwMode="auto">
          <a:xfrm>
            <a:off x="7924800" y="381000"/>
            <a:ext cx="1045029" cy="762000"/>
          </a:xfrm>
          <a:prstGeom prst="rect">
            <a:avLst/>
          </a:prstGeom>
          <a:noFill/>
        </p:spPr>
      </p:pic>
      <p:pic>
        <p:nvPicPr>
          <p:cNvPr id="7" name="Picture 2" descr="http://1977mhsreunion.com/rebel.jpg"/>
          <p:cNvPicPr>
            <a:picLocks noChangeAspect="1" noChangeArrowheads="1"/>
          </p:cNvPicPr>
          <p:nvPr/>
        </p:nvPicPr>
        <p:blipFill>
          <a:blip r:embed="rId3" cstate="print"/>
          <a:srcRect/>
          <a:stretch>
            <a:fillRect/>
          </a:stretch>
        </p:blipFill>
        <p:spPr bwMode="auto">
          <a:xfrm>
            <a:off x="7467600" y="5181600"/>
            <a:ext cx="981075" cy="990600"/>
          </a:xfrm>
          <a:prstGeom prst="rect">
            <a:avLst/>
          </a:prstGeom>
          <a:noFill/>
        </p:spPr>
      </p:pic>
    </p:spTree>
    <p:extLst>
      <p:ext uri="{BB962C8B-B14F-4D97-AF65-F5344CB8AC3E}">
        <p14:creationId xmlns:p14="http://schemas.microsoft.com/office/powerpoint/2010/main" val="3563148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Canada’s Government</a:t>
            </a:r>
            <a:endParaRPr lang="en-US" dirty="0"/>
          </a:p>
        </p:txBody>
      </p:sp>
      <p:pic>
        <p:nvPicPr>
          <p:cNvPr id="4" name="Content Placeholder 3" descr="ottawa01-thumb.jpg">
            <a:hlinkClick r:id="rId2"/>
          </p:cNvPr>
          <p:cNvPicPr>
            <a:picLocks noGrp="1" noChangeAspect="1"/>
          </p:cNvPicPr>
          <p:nvPr>
            <p:ph idx="1"/>
          </p:nvPr>
        </p:nvPicPr>
        <p:blipFill>
          <a:blip r:embed="rId3" cstate="print"/>
          <a:stretch>
            <a:fillRect/>
          </a:stretch>
        </p:blipFill>
        <p:spPr>
          <a:xfrm>
            <a:off x="990600" y="381000"/>
            <a:ext cx="7315200" cy="4191000"/>
          </a:xfrm>
        </p:spPr>
      </p:pic>
      <p:pic>
        <p:nvPicPr>
          <p:cNvPr id="5" name="Picture 2" descr="http://1977mhsreunion.com/rebel.jpg"/>
          <p:cNvPicPr>
            <a:picLocks noChangeAspect="1" noChangeArrowheads="1"/>
          </p:cNvPicPr>
          <p:nvPr/>
        </p:nvPicPr>
        <p:blipFill>
          <a:blip r:embed="rId4" cstate="print"/>
          <a:srcRect/>
          <a:stretch>
            <a:fillRect/>
          </a:stretch>
        </p:blipFill>
        <p:spPr bwMode="auto">
          <a:xfrm>
            <a:off x="7467600" y="5181600"/>
            <a:ext cx="981075" cy="990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 Performance Standard</a:t>
            </a:r>
            <a:endParaRPr lang="en-US" dirty="0"/>
          </a:p>
        </p:txBody>
      </p:sp>
      <p:sp>
        <p:nvSpPr>
          <p:cNvPr id="3" name="Content Placeholder 2"/>
          <p:cNvSpPr>
            <a:spLocks noGrp="1"/>
          </p:cNvSpPr>
          <p:nvPr>
            <p:ph idx="1"/>
          </p:nvPr>
        </p:nvSpPr>
        <p:spPr/>
        <p:txBody>
          <a:bodyPr/>
          <a:lstStyle/>
          <a:p>
            <a:r>
              <a:rPr lang="en-US" b="1" dirty="0"/>
              <a:t>SS6CG3 The student will explain the structure of the national government of Canada. </a:t>
            </a:r>
          </a:p>
          <a:p>
            <a:pPr lvl="1"/>
            <a:r>
              <a:rPr lang="en-US" dirty="0"/>
              <a:t>a. Describe the structure of the Canadian government as a constitutional monarchy, a parliamentary democracy, and a federation, distinguishing the role of the citizen in terms of voting and personal freedoms. </a:t>
            </a:r>
          </a:p>
          <a:p>
            <a:endParaRPr lang="en-US" dirty="0"/>
          </a:p>
        </p:txBody>
      </p:sp>
      <p:pic>
        <p:nvPicPr>
          <p:cNvPr id="24578" name="Picture 2" descr="http://1977mhsreunion.com/rebel.jpg"/>
          <p:cNvPicPr>
            <a:picLocks noChangeAspect="1" noChangeArrowheads="1"/>
          </p:cNvPicPr>
          <p:nvPr/>
        </p:nvPicPr>
        <p:blipFill>
          <a:blip r:embed="rId2" cstate="print"/>
          <a:srcRect/>
          <a:stretch>
            <a:fillRect/>
          </a:stretch>
        </p:blipFill>
        <p:spPr bwMode="auto">
          <a:xfrm>
            <a:off x="6934200" y="4800600"/>
            <a:ext cx="1261382" cy="1371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1. Describe the structure of the Canadian federal government.</a:t>
            </a:r>
          </a:p>
          <a:p>
            <a:endParaRPr lang="en-US" dirty="0"/>
          </a:p>
          <a:p>
            <a:r>
              <a:rPr lang="en-US" dirty="0" smtClean="0"/>
              <a:t>2. Compare and contrast the federal governments of the United States and Canada.</a:t>
            </a:r>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6934200" y="4724400"/>
            <a:ext cx="1331459"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AND CONTRAST</a:t>
            </a:r>
            <a:endParaRPr lang="en-US" dirty="0"/>
          </a:p>
        </p:txBody>
      </p:sp>
      <p:sp>
        <p:nvSpPr>
          <p:cNvPr id="4" name="Text Placeholder 3"/>
          <p:cNvSpPr>
            <a:spLocks noGrp="1"/>
          </p:cNvSpPr>
          <p:nvPr>
            <p:ph type="body" idx="1"/>
          </p:nvPr>
        </p:nvSpPr>
        <p:spPr/>
        <p:txBody>
          <a:bodyPr/>
          <a:lstStyle/>
          <a:p>
            <a:r>
              <a:rPr lang="en-US" dirty="0" smtClean="0"/>
              <a:t>GOVERNMENT OF THE USA</a:t>
            </a:r>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r>
              <a:rPr lang="en-US" dirty="0" smtClean="0"/>
              <a:t>GOVERNMENT OF CANADA</a:t>
            </a:r>
            <a:endParaRPr lang="en-US"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0" y="1447800"/>
            <a:ext cx="9144000" cy="3810000"/>
          </a:xfrm>
        </p:spPr>
      </p:pic>
      <p:pic>
        <p:nvPicPr>
          <p:cNvPr id="7" name="Picture 2" descr="http://1977mhsreunion.com/rebel.jpg"/>
          <p:cNvPicPr>
            <a:picLocks noChangeAspect="1" noChangeArrowheads="1"/>
          </p:cNvPicPr>
          <p:nvPr/>
        </p:nvPicPr>
        <p:blipFill>
          <a:blip r:embed="rId3" cstate="print"/>
          <a:srcRect/>
          <a:stretch>
            <a:fillRect/>
          </a:stretch>
        </p:blipFill>
        <p:spPr bwMode="auto">
          <a:xfrm>
            <a:off x="7991208" y="4876800"/>
            <a:ext cx="1132010" cy="1295400"/>
          </a:xfrm>
          <a:prstGeom prst="rect">
            <a:avLst/>
          </a:prstGeom>
          <a:noFill/>
        </p:spPr>
      </p:pic>
    </p:spTree>
    <p:extLst>
      <p:ext uri="{BB962C8B-B14F-4D97-AF65-F5344CB8AC3E}">
        <p14:creationId xmlns:p14="http://schemas.microsoft.com/office/powerpoint/2010/main" val="240714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t>Structure of Canada’s Government Video</a:t>
            </a:r>
            <a:endParaRPr lang="en-US" sz="4000" dirty="0"/>
          </a:p>
        </p:txBody>
      </p:sp>
      <p:pic>
        <p:nvPicPr>
          <p:cNvPr id="9" name="The_Structure_of_Canada_s_Government.asf">
            <a:hlinkClick r:id="" action="ppaction://media"/>
          </p:cNvPr>
          <p:cNvPicPr>
            <a:picLocks noGrp="1" noRot="1" noChangeAspect="1"/>
          </p:cNvPicPr>
          <p:nvPr>
            <p:ph idx="1"/>
            <a:videoFile r:link="rId1"/>
          </p:nvPr>
        </p:nvPicPr>
        <p:blipFill>
          <a:blip r:embed="rId3" cstate="print"/>
          <a:stretch>
            <a:fillRect/>
          </a:stretch>
        </p:blipFill>
        <p:spPr>
          <a:xfrm>
            <a:off x="762000" y="381000"/>
            <a:ext cx="7543800" cy="4419600"/>
          </a:xfrm>
          <a:prstGeom prst="rect">
            <a:avLst/>
          </a:prstGeom>
        </p:spPr>
      </p:pic>
      <p:pic>
        <p:nvPicPr>
          <p:cNvPr id="5" name="Picture 2" descr="http://1977mhsreunion.com/rebel.jpg"/>
          <p:cNvPicPr>
            <a:picLocks noChangeAspect="1" noChangeArrowheads="1"/>
          </p:cNvPicPr>
          <p:nvPr/>
        </p:nvPicPr>
        <p:blipFill>
          <a:blip r:embed="rId4" cstate="print"/>
          <a:srcRect/>
          <a:stretch>
            <a:fillRect/>
          </a:stretch>
        </p:blipFill>
        <p:spPr bwMode="auto">
          <a:xfrm>
            <a:off x="7991208" y="4876800"/>
            <a:ext cx="1132010" cy="129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t>Comparing the Canadian and U.S. Governments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451458"/>
              </p:ext>
            </p:extLst>
          </p:nvPr>
        </p:nvGraphicFramePr>
        <p:xfrm>
          <a:off x="739054" y="76197"/>
          <a:ext cx="7543800" cy="5536041"/>
        </p:xfrm>
        <a:graphic>
          <a:graphicData uri="http://schemas.openxmlformats.org/drawingml/2006/table">
            <a:tbl>
              <a:tblPr firstRow="1" bandRow="1">
                <a:tableStyleId>{5C22544A-7EE6-4342-B048-85BDC9FD1C3A}</a:tableStyleId>
              </a:tblPr>
              <a:tblGrid>
                <a:gridCol w="2514600"/>
                <a:gridCol w="2514600"/>
                <a:gridCol w="2514600"/>
              </a:tblGrid>
              <a:tr h="583041">
                <a:tc>
                  <a:txBody>
                    <a:bodyPr/>
                    <a:lstStyle/>
                    <a:p>
                      <a:r>
                        <a:rPr lang="en-US" sz="1400" dirty="0" smtClean="0"/>
                        <a:t>Aspects of Government</a:t>
                      </a:r>
                      <a:endParaRPr lang="en-US" sz="1400" dirty="0"/>
                    </a:p>
                  </a:txBody>
                  <a:tcPr marL="83820" marR="83820"/>
                </a:tc>
                <a:tc>
                  <a:txBody>
                    <a:bodyPr/>
                    <a:lstStyle/>
                    <a:p>
                      <a:r>
                        <a:rPr lang="en-US" sz="1400" dirty="0" smtClean="0"/>
                        <a:t>Canada</a:t>
                      </a:r>
                      <a:endParaRPr lang="en-US" sz="1400" dirty="0"/>
                    </a:p>
                  </a:txBody>
                  <a:tcPr marL="83820" marR="83820"/>
                </a:tc>
                <a:tc>
                  <a:txBody>
                    <a:bodyPr/>
                    <a:lstStyle/>
                    <a:p>
                      <a:r>
                        <a:rPr lang="en-US" sz="1400" dirty="0" smtClean="0"/>
                        <a:t>United States</a:t>
                      </a:r>
                      <a:endParaRPr lang="en-US" sz="1400" dirty="0"/>
                    </a:p>
                  </a:txBody>
                  <a:tcPr marL="83820" marR="83820"/>
                </a:tc>
              </a:tr>
              <a:tr h="578107">
                <a:tc>
                  <a:txBody>
                    <a:bodyPr/>
                    <a:lstStyle/>
                    <a:p>
                      <a:r>
                        <a:rPr lang="en-US" sz="1400" b="1" dirty="0" smtClean="0"/>
                        <a:t>TYPE</a:t>
                      </a:r>
                      <a:endParaRPr lang="en-US" sz="1400" b="1" dirty="0"/>
                    </a:p>
                  </a:txBody>
                  <a:tcPr marL="83820" marR="83820"/>
                </a:tc>
                <a:tc>
                  <a:txBody>
                    <a:bodyPr/>
                    <a:lstStyle/>
                    <a:p>
                      <a:r>
                        <a:rPr lang="en-US" sz="1400" dirty="0" smtClean="0"/>
                        <a:t>Constitutional</a:t>
                      </a:r>
                      <a:r>
                        <a:rPr lang="en-US" sz="1400" baseline="0" dirty="0" smtClean="0"/>
                        <a:t> Monarchy (limited power)</a:t>
                      </a:r>
                      <a:endParaRPr lang="en-US" sz="1400" dirty="0"/>
                    </a:p>
                  </a:txBody>
                  <a:tcPr marL="83820" marR="83820"/>
                </a:tc>
                <a:tc>
                  <a:txBody>
                    <a:bodyPr/>
                    <a:lstStyle/>
                    <a:p>
                      <a:r>
                        <a:rPr lang="en-US" sz="1400" dirty="0" smtClean="0"/>
                        <a:t>Constitutional Republic (limited power)</a:t>
                      </a:r>
                      <a:endParaRPr lang="en-US" sz="1400" dirty="0"/>
                    </a:p>
                  </a:txBody>
                  <a:tcPr marL="83820" marR="83820"/>
                </a:tc>
              </a:tr>
              <a:tr h="543480">
                <a:tc>
                  <a:txBody>
                    <a:bodyPr/>
                    <a:lstStyle/>
                    <a:p>
                      <a:r>
                        <a:rPr lang="en-US" sz="1400" b="1" dirty="0" smtClean="0"/>
                        <a:t>HEAD</a:t>
                      </a:r>
                      <a:r>
                        <a:rPr lang="en-US" sz="1400" b="1" baseline="0" dirty="0" smtClean="0"/>
                        <a:t> OF STATE</a:t>
                      </a:r>
                      <a:endParaRPr lang="en-US" sz="1400" b="1" dirty="0"/>
                    </a:p>
                  </a:txBody>
                  <a:tcPr marL="83820" marR="83820"/>
                </a:tc>
                <a:tc>
                  <a:txBody>
                    <a:bodyPr/>
                    <a:lstStyle/>
                    <a:p>
                      <a:r>
                        <a:rPr lang="en-US" sz="1400" dirty="0" smtClean="0"/>
                        <a:t>Monarch (Queen of England)</a:t>
                      </a:r>
                    </a:p>
                    <a:p>
                      <a:r>
                        <a:rPr lang="en-US" sz="1400" dirty="0" smtClean="0"/>
                        <a:t>*Governor-General</a:t>
                      </a:r>
                      <a:endParaRPr lang="en-US" sz="1400" dirty="0"/>
                    </a:p>
                  </a:txBody>
                  <a:tcPr marL="83820" marR="83820"/>
                </a:tc>
                <a:tc>
                  <a:txBody>
                    <a:bodyPr/>
                    <a:lstStyle/>
                    <a:p>
                      <a:r>
                        <a:rPr lang="en-US" sz="1400" dirty="0" smtClean="0"/>
                        <a:t>President</a:t>
                      </a:r>
                      <a:endParaRPr lang="en-US" sz="1400" dirty="0"/>
                    </a:p>
                  </a:txBody>
                  <a:tcPr marL="83820" marR="83820"/>
                </a:tc>
              </a:tr>
              <a:tr h="583041">
                <a:tc>
                  <a:txBody>
                    <a:bodyPr/>
                    <a:lstStyle/>
                    <a:p>
                      <a:r>
                        <a:rPr lang="en-US" sz="1400" b="1" dirty="0" smtClean="0"/>
                        <a:t>HEAD OF GOVERNMENT</a:t>
                      </a:r>
                      <a:endParaRPr lang="en-US" sz="1400" b="1" dirty="0"/>
                    </a:p>
                  </a:txBody>
                  <a:tcPr marL="83820" marR="83820"/>
                </a:tc>
                <a:tc>
                  <a:txBody>
                    <a:bodyPr/>
                    <a:lstStyle/>
                    <a:p>
                      <a:r>
                        <a:rPr lang="en-US" sz="1400" dirty="0" smtClean="0"/>
                        <a:t>Prime Minister</a:t>
                      </a:r>
                      <a:endParaRPr lang="en-US" sz="1400" dirty="0"/>
                    </a:p>
                  </a:txBody>
                  <a:tcPr marL="83820" marR="83820"/>
                </a:tc>
                <a:tc>
                  <a:txBody>
                    <a:bodyPr/>
                    <a:lstStyle/>
                    <a:p>
                      <a:r>
                        <a:rPr lang="en-US" sz="1400" dirty="0" smtClean="0"/>
                        <a:t>President</a:t>
                      </a:r>
                      <a:endParaRPr lang="en-US" sz="1400" dirty="0"/>
                    </a:p>
                  </a:txBody>
                  <a:tcPr marL="83820" marR="83820"/>
                </a:tc>
              </a:tr>
              <a:tr h="333167">
                <a:tc>
                  <a:txBody>
                    <a:bodyPr/>
                    <a:lstStyle/>
                    <a:p>
                      <a:r>
                        <a:rPr lang="en-US" sz="1400" b="1" dirty="0" smtClean="0"/>
                        <a:t>LEGISLATURE</a:t>
                      </a:r>
                      <a:endParaRPr lang="en-US" sz="1400" b="1" dirty="0"/>
                    </a:p>
                  </a:txBody>
                  <a:tcPr marL="83820" marR="83820"/>
                </a:tc>
                <a:tc>
                  <a:txBody>
                    <a:bodyPr/>
                    <a:lstStyle/>
                    <a:p>
                      <a:r>
                        <a:rPr lang="en-US" sz="1400" dirty="0" smtClean="0"/>
                        <a:t>Parliament</a:t>
                      </a:r>
                      <a:endParaRPr lang="en-US" sz="1400" dirty="0"/>
                    </a:p>
                  </a:txBody>
                  <a:tcPr marL="83820" marR="83820"/>
                </a:tc>
                <a:tc>
                  <a:txBody>
                    <a:bodyPr/>
                    <a:lstStyle/>
                    <a:p>
                      <a:r>
                        <a:rPr lang="en-US" sz="1400" dirty="0" smtClean="0"/>
                        <a:t>Congress</a:t>
                      </a:r>
                      <a:endParaRPr lang="en-US" sz="1400" dirty="0"/>
                    </a:p>
                  </a:txBody>
                  <a:tcPr marL="83820" marR="83820"/>
                </a:tc>
              </a:tr>
              <a:tr h="583041">
                <a:tc>
                  <a:txBody>
                    <a:bodyPr/>
                    <a:lstStyle/>
                    <a:p>
                      <a:r>
                        <a:rPr lang="en-US" sz="1400" b="1" dirty="0" smtClean="0"/>
                        <a:t>SYSTEM</a:t>
                      </a:r>
                      <a:endParaRPr lang="en-US" sz="1400" b="1" dirty="0"/>
                    </a:p>
                  </a:txBody>
                  <a:tcPr marL="83820" marR="83820"/>
                </a:tc>
                <a:tc>
                  <a:txBody>
                    <a:bodyPr/>
                    <a:lstStyle/>
                    <a:p>
                      <a:r>
                        <a:rPr lang="en-US" sz="1400" dirty="0" smtClean="0"/>
                        <a:t>Federal (central</a:t>
                      </a:r>
                      <a:r>
                        <a:rPr lang="en-US" sz="1400" baseline="0" dirty="0" smtClean="0"/>
                        <a:t> and provinces)</a:t>
                      </a:r>
                      <a:endParaRPr lang="en-US" sz="1400" dirty="0"/>
                    </a:p>
                  </a:txBody>
                  <a:tcPr marL="83820" marR="83820"/>
                </a:tc>
                <a:tc>
                  <a:txBody>
                    <a:bodyPr/>
                    <a:lstStyle/>
                    <a:p>
                      <a:r>
                        <a:rPr lang="en-US" sz="1400" dirty="0" smtClean="0"/>
                        <a:t>Federal (central and states)</a:t>
                      </a:r>
                      <a:endParaRPr lang="en-US" sz="1400" dirty="0"/>
                    </a:p>
                  </a:txBody>
                  <a:tcPr marL="83820" marR="83820"/>
                </a:tc>
              </a:tr>
              <a:tr h="583041">
                <a:tc>
                  <a:txBody>
                    <a:bodyPr/>
                    <a:lstStyle/>
                    <a:p>
                      <a:r>
                        <a:rPr lang="en-US" sz="1400" b="1" dirty="0" smtClean="0"/>
                        <a:t>CURRENT PRIME</a:t>
                      </a:r>
                      <a:r>
                        <a:rPr lang="en-US" sz="1400" b="1" baseline="0" dirty="0" smtClean="0"/>
                        <a:t> MINISTER/ PRESIDENT</a:t>
                      </a:r>
                      <a:endParaRPr lang="en-US" sz="1400" b="1" dirty="0"/>
                    </a:p>
                  </a:txBody>
                  <a:tcPr marL="83820" marR="83820"/>
                </a:tc>
                <a:tc>
                  <a:txBody>
                    <a:bodyPr/>
                    <a:lstStyle/>
                    <a:p>
                      <a:r>
                        <a:rPr lang="en-US" sz="1400" dirty="0" smtClean="0"/>
                        <a:t>Stephen</a:t>
                      </a:r>
                      <a:r>
                        <a:rPr lang="en-US" sz="1400" baseline="0" dirty="0" smtClean="0"/>
                        <a:t> Harper</a:t>
                      </a:r>
                      <a:endParaRPr lang="en-US" sz="1400" dirty="0"/>
                    </a:p>
                  </a:txBody>
                  <a:tcPr marL="83820" marR="83820"/>
                </a:tc>
                <a:tc>
                  <a:txBody>
                    <a:bodyPr/>
                    <a:lstStyle/>
                    <a:p>
                      <a:r>
                        <a:rPr lang="en-US" sz="1400" dirty="0" smtClean="0"/>
                        <a:t>Barack</a:t>
                      </a:r>
                      <a:r>
                        <a:rPr lang="en-US" sz="1400" baseline="0" dirty="0" smtClean="0"/>
                        <a:t> Obama</a:t>
                      </a:r>
                      <a:endParaRPr lang="en-US" sz="1400" dirty="0"/>
                    </a:p>
                  </a:txBody>
                  <a:tcPr marL="83820" marR="83820"/>
                </a:tc>
              </a:tr>
              <a:tr h="583041">
                <a:tc>
                  <a:txBody>
                    <a:bodyPr/>
                    <a:lstStyle/>
                    <a:p>
                      <a:r>
                        <a:rPr lang="en-US" sz="1400" b="1" dirty="0" smtClean="0"/>
                        <a:t>CAPITAL</a:t>
                      </a:r>
                      <a:r>
                        <a:rPr lang="en-US" sz="1400" b="1" baseline="0" dirty="0" smtClean="0"/>
                        <a:t> CITY</a:t>
                      </a:r>
                      <a:endParaRPr lang="en-US" sz="1400" b="1" dirty="0"/>
                    </a:p>
                  </a:txBody>
                  <a:tcPr marL="83820" marR="83820"/>
                </a:tc>
                <a:tc>
                  <a:txBody>
                    <a:bodyPr/>
                    <a:lstStyle/>
                    <a:p>
                      <a:r>
                        <a:rPr lang="en-US" sz="1400" dirty="0" smtClean="0"/>
                        <a:t>Ottawa,</a:t>
                      </a:r>
                      <a:r>
                        <a:rPr lang="en-US" sz="1400" baseline="0" dirty="0" smtClean="0"/>
                        <a:t> Ontario</a:t>
                      </a:r>
                      <a:endParaRPr lang="en-US" sz="1400" dirty="0"/>
                    </a:p>
                  </a:txBody>
                  <a:tcPr marL="83820" marR="83820"/>
                </a:tc>
                <a:tc>
                  <a:txBody>
                    <a:bodyPr/>
                    <a:lstStyle/>
                    <a:p>
                      <a:r>
                        <a:rPr lang="en-US" sz="1400" dirty="0" smtClean="0"/>
                        <a:t>Washington, D.C.</a:t>
                      </a:r>
                      <a:endParaRPr lang="en-US" sz="1400" dirty="0"/>
                    </a:p>
                  </a:txBody>
                  <a:tcPr marL="83820" marR="83820"/>
                </a:tc>
              </a:tr>
              <a:tr h="583041">
                <a:tc>
                  <a:txBody>
                    <a:bodyPr/>
                    <a:lstStyle/>
                    <a:p>
                      <a:r>
                        <a:rPr lang="en-US" sz="1400" b="1" dirty="0" smtClean="0"/>
                        <a:t>NUMBER</a:t>
                      </a:r>
                      <a:r>
                        <a:rPr lang="en-US" sz="1400" b="1" baseline="0" dirty="0" smtClean="0"/>
                        <a:t> OF PROVINCES/ STATES</a:t>
                      </a:r>
                      <a:endParaRPr lang="en-US" sz="1400" b="1" dirty="0"/>
                    </a:p>
                  </a:txBody>
                  <a:tcPr marL="83820" marR="83820"/>
                </a:tc>
                <a:tc>
                  <a:txBody>
                    <a:bodyPr/>
                    <a:lstStyle/>
                    <a:p>
                      <a:r>
                        <a:rPr lang="en-US" sz="1400" dirty="0" smtClean="0"/>
                        <a:t>10</a:t>
                      </a:r>
                      <a:endParaRPr lang="en-US" sz="1400" dirty="0"/>
                    </a:p>
                  </a:txBody>
                  <a:tcPr marL="83820" marR="83820"/>
                </a:tc>
                <a:tc>
                  <a:txBody>
                    <a:bodyPr/>
                    <a:lstStyle/>
                    <a:p>
                      <a:r>
                        <a:rPr lang="en-US" sz="1400" dirty="0" smtClean="0"/>
                        <a:t>50</a:t>
                      </a:r>
                      <a:endParaRPr lang="en-US" sz="1400" dirty="0"/>
                    </a:p>
                  </a:txBody>
                  <a:tcPr marL="83820" marR="83820"/>
                </a:tc>
              </a:tr>
              <a:tr h="583041">
                <a:tc>
                  <a:txBody>
                    <a:bodyPr/>
                    <a:lstStyle/>
                    <a:p>
                      <a:r>
                        <a:rPr lang="en-US" sz="1400" b="1" dirty="0" smtClean="0"/>
                        <a:t>EXECUTIVE</a:t>
                      </a:r>
                      <a:r>
                        <a:rPr lang="en-US" sz="1400" b="1" baseline="0" dirty="0" smtClean="0"/>
                        <a:t> OF PROVINCES / STATES</a:t>
                      </a:r>
                      <a:endParaRPr lang="en-US" sz="1400" b="1" dirty="0"/>
                    </a:p>
                  </a:txBody>
                  <a:tcPr marL="83820" marR="83820"/>
                </a:tc>
                <a:tc>
                  <a:txBody>
                    <a:bodyPr/>
                    <a:lstStyle/>
                    <a:p>
                      <a:r>
                        <a:rPr lang="en-US" sz="1400" dirty="0" smtClean="0"/>
                        <a:t>Premier</a:t>
                      </a:r>
                      <a:endParaRPr lang="en-US" sz="1400" dirty="0"/>
                    </a:p>
                  </a:txBody>
                  <a:tcPr marL="83820" marR="83820"/>
                </a:tc>
                <a:tc>
                  <a:txBody>
                    <a:bodyPr/>
                    <a:lstStyle/>
                    <a:p>
                      <a:r>
                        <a:rPr lang="en-US" sz="1400" dirty="0" smtClean="0"/>
                        <a:t>Governor</a:t>
                      </a:r>
                      <a:endParaRPr lang="en-US" sz="1400" dirty="0"/>
                    </a:p>
                  </a:txBody>
                  <a:tcPr marL="83820" marR="83820"/>
                </a:tc>
              </a:tr>
            </a:tbl>
          </a:graphicData>
        </a:graphic>
      </p:graphicFrame>
      <p:pic>
        <p:nvPicPr>
          <p:cNvPr id="5" name="Picture 4" descr="canadian flag.bmp"/>
          <p:cNvPicPr>
            <a:picLocks noChangeAspect="1"/>
          </p:cNvPicPr>
          <p:nvPr/>
        </p:nvPicPr>
        <p:blipFill>
          <a:blip r:embed="rId2" cstate="print"/>
          <a:stretch>
            <a:fillRect/>
          </a:stretch>
        </p:blipFill>
        <p:spPr>
          <a:xfrm>
            <a:off x="5257800" y="304800"/>
            <a:ext cx="542800" cy="317926"/>
          </a:xfrm>
          <a:prstGeom prst="rect">
            <a:avLst/>
          </a:prstGeom>
        </p:spPr>
      </p:pic>
      <p:pic>
        <p:nvPicPr>
          <p:cNvPr id="6" name="Picture 5" descr="american flag.jpg"/>
          <p:cNvPicPr>
            <a:picLocks noChangeAspect="1"/>
          </p:cNvPicPr>
          <p:nvPr/>
        </p:nvPicPr>
        <p:blipFill>
          <a:blip r:embed="rId3" cstate="print"/>
          <a:stretch>
            <a:fillRect/>
          </a:stretch>
        </p:blipFill>
        <p:spPr>
          <a:xfrm>
            <a:off x="7543800" y="304800"/>
            <a:ext cx="766763" cy="457200"/>
          </a:xfrm>
          <a:prstGeom prst="rect">
            <a:avLst/>
          </a:prstGeom>
        </p:spPr>
      </p:pic>
      <p:pic>
        <p:nvPicPr>
          <p:cNvPr id="7" name="Picture 2" descr="http://1977mhsreunion.com/rebel.jpg"/>
          <p:cNvPicPr>
            <a:picLocks noChangeAspect="1" noChangeArrowheads="1"/>
          </p:cNvPicPr>
          <p:nvPr/>
        </p:nvPicPr>
        <p:blipFill>
          <a:blip r:embed="rId4" cstate="print"/>
          <a:srcRect/>
          <a:stretch>
            <a:fillRect/>
          </a:stretch>
        </p:blipFill>
        <p:spPr bwMode="auto">
          <a:xfrm>
            <a:off x="7308706" y="5638800"/>
            <a:ext cx="981075" cy="533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AND HARPER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1" y="381000"/>
            <a:ext cx="7543799" cy="4114800"/>
          </a:xfrm>
        </p:spPr>
      </p:pic>
      <p:pic>
        <p:nvPicPr>
          <p:cNvPr id="5" name="Picture 2" descr="http://1977mhsreunion.com/rebel.jpg"/>
          <p:cNvPicPr>
            <a:picLocks noChangeAspect="1" noChangeArrowheads="1"/>
          </p:cNvPicPr>
          <p:nvPr/>
        </p:nvPicPr>
        <p:blipFill>
          <a:blip r:embed="rId3" cstate="print"/>
          <a:srcRect/>
          <a:stretch>
            <a:fillRect/>
          </a:stretch>
        </p:blipFill>
        <p:spPr bwMode="auto">
          <a:xfrm>
            <a:off x="7308705" y="5410200"/>
            <a:ext cx="981075" cy="762000"/>
          </a:xfrm>
          <a:prstGeom prst="rect">
            <a:avLst/>
          </a:prstGeom>
          <a:noFill/>
        </p:spPr>
      </p:pic>
    </p:spTree>
    <p:extLst>
      <p:ext uri="{BB962C8B-B14F-4D97-AF65-F5344CB8AC3E}">
        <p14:creationId xmlns:p14="http://schemas.microsoft.com/office/powerpoint/2010/main" val="3021598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effectLst>
            <a:reflection blurRad="6350" stA="50000" endA="300" endPos="90000" dist="50800" dir="5400000" sy="-100000" algn="bl" rotWithShape="0"/>
          </a:effectLst>
        </p:spPr>
        <p:txBody>
          <a:bodyPr/>
          <a:lstStyle/>
          <a:p>
            <a:endParaRPr lang="en-US" dirty="0"/>
          </a:p>
        </p:txBody>
      </p:sp>
      <p:sp>
        <p:nvSpPr>
          <p:cNvPr id="4" name="Rectangle 3"/>
          <p:cNvSpPr/>
          <p:nvPr/>
        </p:nvSpPr>
        <p:spPr>
          <a:xfrm>
            <a:off x="1664959" y="2967335"/>
            <a:ext cx="5814092" cy="923330"/>
          </a:xfrm>
          <a:prstGeom prst="rect">
            <a:avLst/>
          </a:prstGeom>
          <a:noFill/>
          <a:effectLst>
            <a:glow rad="139700">
              <a:schemeClr val="accent2">
                <a:satMod val="175000"/>
                <a:alpha val="40000"/>
              </a:schemeClr>
            </a:glow>
            <a:reflection blurRad="6350" stA="50000" endA="300" endPos="90000" dist="50800" dir="5400000" sy="-100000" algn="bl" rotWithShape="0"/>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LESSON OPENING!!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2" descr="http://1977mhsreunion.com/rebel.jpg"/>
          <p:cNvPicPr>
            <a:picLocks noChangeAspect="1" noChangeArrowheads="1"/>
          </p:cNvPicPr>
          <p:nvPr/>
        </p:nvPicPr>
        <p:blipFill>
          <a:blip r:embed="rId2" cstate="print"/>
          <a:srcRect/>
          <a:stretch>
            <a:fillRect/>
          </a:stretch>
        </p:blipFill>
        <p:spPr bwMode="auto">
          <a:xfrm>
            <a:off x="7017327" y="5029200"/>
            <a:ext cx="1066800" cy="1160016"/>
          </a:xfrm>
          <a:prstGeom prst="rect">
            <a:avLst/>
          </a:prstGeom>
          <a:noFill/>
        </p:spPr>
      </p:pic>
    </p:spTree>
    <p:extLst>
      <p:ext uri="{BB962C8B-B14F-4D97-AF65-F5344CB8AC3E}">
        <p14:creationId xmlns:p14="http://schemas.microsoft.com/office/powerpoint/2010/main" val="1444981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OBAMA AND HARPER IN THE OVAL OFFICE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81000"/>
            <a:ext cx="7467600" cy="4267199"/>
          </a:xfrm>
        </p:spPr>
      </p:pic>
      <p:pic>
        <p:nvPicPr>
          <p:cNvPr id="6" name="Picture 2" descr="http://1977mhsreunion.com/rebel.jpg"/>
          <p:cNvPicPr>
            <a:picLocks noChangeAspect="1" noChangeArrowheads="1"/>
          </p:cNvPicPr>
          <p:nvPr/>
        </p:nvPicPr>
        <p:blipFill>
          <a:blip r:embed="rId3" cstate="print"/>
          <a:srcRect/>
          <a:stretch>
            <a:fillRect/>
          </a:stretch>
        </p:blipFill>
        <p:spPr bwMode="auto">
          <a:xfrm>
            <a:off x="7308705" y="5410200"/>
            <a:ext cx="981075" cy="762000"/>
          </a:xfrm>
          <a:prstGeom prst="rect">
            <a:avLst/>
          </a:prstGeom>
          <a:noFill/>
        </p:spPr>
      </p:pic>
    </p:spTree>
    <p:extLst>
      <p:ext uri="{BB962C8B-B14F-4D97-AF65-F5344CB8AC3E}">
        <p14:creationId xmlns:p14="http://schemas.microsoft.com/office/powerpoint/2010/main" val="3589370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STRUCTURE OF THE CANADIAN </a:t>
            </a:r>
            <a:r>
              <a:rPr lang="en-US" b="1" dirty="0" smtClean="0">
                <a:effectLst>
                  <a:outerShdw blurRad="38100" dist="38100" dir="2700000" algn="tl">
                    <a:srgbClr val="000000">
                      <a:alpha val="43137"/>
                    </a:srgbClr>
                  </a:outerShdw>
                </a:effectLst>
              </a:rPr>
              <a:t>GOVERNMENT</a:t>
            </a:r>
            <a:endParaRPr lang="en-US" dirty="0"/>
          </a:p>
        </p:txBody>
      </p:sp>
      <p:sp>
        <p:nvSpPr>
          <p:cNvPr id="3" name="Content Placeholder 2"/>
          <p:cNvSpPr>
            <a:spLocks noGrp="1"/>
          </p:cNvSpPr>
          <p:nvPr>
            <p:ph idx="1"/>
          </p:nvPr>
        </p:nvSpPr>
        <p:spPr/>
        <p:txBody>
          <a:bodyPr/>
          <a:lstStyle/>
          <a:p>
            <a:pPr lvl="1"/>
            <a:r>
              <a:rPr lang="en-US" dirty="0" smtClean="0">
                <a:effectLst>
                  <a:outerShdw blurRad="38100" dist="38100" dir="2700000" algn="tl">
                    <a:srgbClr val="000000">
                      <a:alpha val="43137"/>
                    </a:srgbClr>
                  </a:outerShdw>
                </a:effectLst>
              </a:rPr>
              <a:t>The Government of Canada is a </a:t>
            </a:r>
            <a:r>
              <a:rPr lang="en-US" b="1" dirty="0" smtClean="0">
                <a:effectLst>
                  <a:outerShdw blurRad="38100" dist="38100" dir="2700000" algn="tl">
                    <a:srgbClr val="000000">
                      <a:alpha val="43137"/>
                    </a:srgbClr>
                  </a:outerShdw>
                </a:effectLst>
              </a:rPr>
              <a:t>constitutional monarchy. </a:t>
            </a:r>
            <a:r>
              <a:rPr lang="en-US" dirty="0" smtClean="0">
                <a:effectLst>
                  <a:outerShdw blurRad="38100" dist="38100" dir="2700000" algn="tl">
                    <a:srgbClr val="000000">
                      <a:alpha val="43137"/>
                    </a:srgbClr>
                  </a:outerShdw>
                </a:effectLst>
              </a:rPr>
              <a:t>The monarch (king or queen) of the United Kingdom is the head of state and traditional symbolic leader of the country.  The king or queen has little real power.  The constitution of Canada explains how the government is organized.  The constitution also explains the rights of the citizens of Canada.  The constitution includes limits on the power of the king or queen of the United Kingdom.</a:t>
            </a:r>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308705" y="5410200"/>
            <a:ext cx="981075" cy="762000"/>
          </a:xfrm>
          <a:prstGeom prst="rect">
            <a:avLst/>
          </a:prstGeom>
          <a:noFill/>
        </p:spPr>
      </p:pic>
    </p:spTree>
    <p:extLst>
      <p:ext uri="{BB962C8B-B14F-4D97-AF65-F5344CB8AC3E}">
        <p14:creationId xmlns:p14="http://schemas.microsoft.com/office/powerpoint/2010/main" val="2261016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STRUCTURE OF THE CANADIAN </a:t>
            </a:r>
            <a:r>
              <a:rPr lang="en-US" b="1" dirty="0" smtClean="0">
                <a:effectLst>
                  <a:outerShdw blurRad="38100" dist="38100" dir="2700000" algn="tl">
                    <a:srgbClr val="000000">
                      <a:alpha val="43137"/>
                    </a:srgbClr>
                  </a:outerShdw>
                </a:effectLst>
              </a:rPr>
              <a:t>GOVERNMENT</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Canada has a parliamentary democracy.  In a parliamentary democracy, citizens elect members of parliament called MP’s, who in turn elect the prime minister.  The prime minister is the chief executive of the country.  He heads the military, enforces laws, and keeps the country running day to day.  The prime minister also leads the parliament. </a:t>
            </a:r>
          </a:p>
          <a:p>
            <a:pPr lvl="1"/>
            <a:endParaRPr lang="en-US" dirty="0"/>
          </a:p>
          <a:p>
            <a:pPr lvl="1"/>
            <a:r>
              <a:rPr lang="en-US" dirty="0" smtClean="0"/>
              <a:t>Canada also has a federal government.  Power is divided between the central government and ten provinces.  Canada’s provinces can write their own laws and elect their own leaders.  The governments of the provinces are organized much like the national government of Canada.  Instead of choosing a prime minister, provincial parliaments choose a premier.</a:t>
            </a:r>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308706" y="5486400"/>
            <a:ext cx="981075" cy="762000"/>
          </a:xfrm>
          <a:prstGeom prst="rect">
            <a:avLst/>
          </a:prstGeom>
          <a:noFill/>
        </p:spPr>
      </p:pic>
    </p:spTree>
    <p:extLst>
      <p:ext uri="{BB962C8B-B14F-4D97-AF65-F5344CB8AC3E}">
        <p14:creationId xmlns:p14="http://schemas.microsoft.com/office/powerpoint/2010/main" val="362105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AND CONTRAST</a:t>
            </a:r>
            <a:endParaRPr lang="en-US" dirty="0"/>
          </a:p>
        </p:txBody>
      </p:sp>
      <p:sp>
        <p:nvSpPr>
          <p:cNvPr id="4" name="Text Placeholder 3"/>
          <p:cNvSpPr>
            <a:spLocks noGrp="1"/>
          </p:cNvSpPr>
          <p:nvPr>
            <p:ph type="body" idx="1"/>
          </p:nvPr>
        </p:nvSpPr>
        <p:spPr/>
        <p:txBody>
          <a:bodyPr/>
          <a:lstStyle/>
          <a:p>
            <a:r>
              <a:rPr lang="en-US" dirty="0" smtClean="0"/>
              <a:t>GOVERNMENT OF THE USA</a:t>
            </a:r>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r>
              <a:rPr lang="en-US" dirty="0" smtClean="0"/>
              <a:t>GOVERNMENT OF CANADA</a:t>
            </a:r>
            <a:endParaRPr lang="en-US"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0" y="1447800"/>
            <a:ext cx="9144000" cy="3810000"/>
          </a:xfrm>
        </p:spPr>
      </p:pic>
      <p:pic>
        <p:nvPicPr>
          <p:cNvPr id="9" name="Picture 2" descr="http://1977mhsreunion.com/rebel.jpg"/>
          <p:cNvPicPr>
            <a:picLocks noChangeAspect="1" noChangeArrowheads="1"/>
          </p:cNvPicPr>
          <p:nvPr/>
        </p:nvPicPr>
        <p:blipFill>
          <a:blip r:embed="rId3" cstate="print"/>
          <a:srcRect/>
          <a:stretch>
            <a:fillRect/>
          </a:stretch>
        </p:blipFill>
        <p:spPr bwMode="auto">
          <a:xfrm>
            <a:off x="7991208" y="4876800"/>
            <a:ext cx="1132010" cy="1295400"/>
          </a:xfrm>
          <a:prstGeom prst="rect">
            <a:avLst/>
          </a:prstGeom>
          <a:noFill/>
        </p:spPr>
      </p:pic>
    </p:spTree>
    <p:extLst>
      <p:ext uri="{BB962C8B-B14F-4D97-AF65-F5344CB8AC3E}">
        <p14:creationId xmlns:p14="http://schemas.microsoft.com/office/powerpoint/2010/main" val="240714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t>Comparing the Governments Mini-Assessment</a:t>
            </a:r>
            <a:endParaRPr lang="en-US" sz="4000" dirty="0"/>
          </a:p>
        </p:txBody>
      </p:sp>
      <p:sp>
        <p:nvSpPr>
          <p:cNvPr id="2" name="Content Placeholder 1"/>
          <p:cNvSpPr>
            <a:spLocks noGrp="1"/>
          </p:cNvSpPr>
          <p:nvPr>
            <p:ph idx="1"/>
          </p:nvPr>
        </p:nvSpPr>
        <p:spPr/>
        <p:txBody>
          <a:bodyPr>
            <a:normAutofit fontScale="92500" lnSpcReduction="10000"/>
          </a:bodyPr>
          <a:lstStyle/>
          <a:p>
            <a:r>
              <a:rPr lang="en-US" dirty="0" smtClean="0"/>
              <a:t>1. What type of government does Canada have?</a:t>
            </a:r>
          </a:p>
          <a:p>
            <a:r>
              <a:rPr lang="en-US" dirty="0" smtClean="0"/>
              <a:t>2. What type of government does the U.S. have?</a:t>
            </a:r>
          </a:p>
          <a:p>
            <a:r>
              <a:rPr lang="en-US" dirty="0" smtClean="0"/>
              <a:t>3. Who is the head of state of Canada?</a:t>
            </a:r>
          </a:p>
          <a:p>
            <a:r>
              <a:rPr lang="en-US" dirty="0" smtClean="0"/>
              <a:t>4. Who is the head of state of the U.S.?</a:t>
            </a:r>
          </a:p>
          <a:p>
            <a:r>
              <a:rPr lang="en-US" dirty="0" smtClean="0"/>
              <a:t>5. Who is the head of Canada’s government?</a:t>
            </a:r>
          </a:p>
          <a:p>
            <a:r>
              <a:rPr lang="en-US" dirty="0" smtClean="0"/>
              <a:t>6. Who is the head of the U.S. government?</a:t>
            </a:r>
          </a:p>
          <a:p>
            <a:r>
              <a:rPr lang="en-US" dirty="0" smtClean="0"/>
              <a:t>7. What is the legislature of Canada called?</a:t>
            </a:r>
          </a:p>
          <a:p>
            <a:r>
              <a:rPr lang="en-US" dirty="0" smtClean="0"/>
              <a:t>8. What is the legislature of the U.S. called?</a:t>
            </a:r>
          </a:p>
          <a:p>
            <a:r>
              <a:rPr lang="en-US" dirty="0" smtClean="0"/>
              <a:t>9. Who is the current Prime Minister of Canada?</a:t>
            </a:r>
          </a:p>
          <a:p>
            <a:r>
              <a:rPr lang="en-US" dirty="0" smtClean="0"/>
              <a:t>10. Who is the current President of the United States?</a:t>
            </a:r>
          </a:p>
          <a:p>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665460" y="5029200"/>
            <a:ext cx="981075" cy="1143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t>Comparing the Governments Mini-Assessment</a:t>
            </a:r>
            <a:endParaRPr lang="en-US" sz="4000" dirty="0"/>
          </a:p>
        </p:txBody>
      </p:sp>
      <p:sp>
        <p:nvSpPr>
          <p:cNvPr id="2" name="Content Placeholder 1"/>
          <p:cNvSpPr>
            <a:spLocks noGrp="1"/>
          </p:cNvSpPr>
          <p:nvPr>
            <p:ph idx="1"/>
          </p:nvPr>
        </p:nvSpPr>
        <p:spPr/>
        <p:txBody>
          <a:bodyPr>
            <a:normAutofit fontScale="92500" lnSpcReduction="10000"/>
          </a:bodyPr>
          <a:lstStyle/>
          <a:p>
            <a:r>
              <a:rPr lang="en-US" dirty="0" smtClean="0"/>
              <a:t>11. A province in Canada, is similar to a _________ in the USA.</a:t>
            </a:r>
          </a:p>
          <a:p>
            <a:r>
              <a:rPr lang="en-US" dirty="0" smtClean="0"/>
              <a:t>12. A premier in Canada, is similar to a __________ in the USA.</a:t>
            </a:r>
          </a:p>
          <a:p>
            <a:r>
              <a:rPr lang="en-US" dirty="0" smtClean="0"/>
              <a:t>13. Who elects the members of Parliament in Canada?</a:t>
            </a:r>
          </a:p>
          <a:p>
            <a:r>
              <a:rPr lang="en-US" dirty="0" smtClean="0"/>
              <a:t>14. Who elects the Prime Minister of Canada?</a:t>
            </a:r>
          </a:p>
          <a:p>
            <a:r>
              <a:rPr lang="en-US" dirty="0" smtClean="0"/>
              <a:t>15. What type of government exists in Canada?</a:t>
            </a:r>
          </a:p>
          <a:p>
            <a:pPr lvl="1"/>
            <a:r>
              <a:rPr lang="en-US" dirty="0" smtClean="0"/>
              <a:t>A. communist</a:t>
            </a:r>
          </a:p>
          <a:p>
            <a:pPr lvl="1"/>
            <a:r>
              <a:rPr lang="en-US" dirty="0" smtClean="0"/>
              <a:t>B. parliamentary democracy</a:t>
            </a:r>
          </a:p>
          <a:p>
            <a:pPr lvl="1"/>
            <a:r>
              <a:rPr lang="en-US" dirty="0" smtClean="0"/>
              <a:t>C. presidential democracy</a:t>
            </a:r>
          </a:p>
          <a:p>
            <a:pPr lvl="1"/>
            <a:r>
              <a:rPr lang="en-US" dirty="0" smtClean="0"/>
              <a:t>D. </a:t>
            </a:r>
            <a:r>
              <a:rPr lang="en-US" dirty="0" err="1" smtClean="0"/>
              <a:t>monachy</a:t>
            </a:r>
            <a:endParaRPr lang="en-US" dirty="0" smtClean="0"/>
          </a:p>
          <a:p>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665460" y="5029200"/>
            <a:ext cx="981075" cy="1143000"/>
          </a:xfrm>
          <a:prstGeom prst="rect">
            <a:avLst/>
          </a:prstGeom>
          <a:noFill/>
        </p:spPr>
      </p:pic>
    </p:spTree>
    <p:extLst>
      <p:ext uri="{BB962C8B-B14F-4D97-AF65-F5344CB8AC3E}">
        <p14:creationId xmlns:p14="http://schemas.microsoft.com/office/powerpoint/2010/main" val="835358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 Performance Standard</a:t>
            </a:r>
            <a:endParaRPr lang="en-US" dirty="0"/>
          </a:p>
        </p:txBody>
      </p:sp>
      <p:sp>
        <p:nvSpPr>
          <p:cNvPr id="3" name="Content Placeholder 2"/>
          <p:cNvSpPr>
            <a:spLocks noGrp="1"/>
          </p:cNvSpPr>
          <p:nvPr>
            <p:ph idx="1"/>
          </p:nvPr>
        </p:nvSpPr>
        <p:spPr/>
        <p:txBody>
          <a:bodyPr/>
          <a:lstStyle/>
          <a:p>
            <a:r>
              <a:rPr lang="en-US" b="1" dirty="0"/>
              <a:t>SS6CG3 The student will explain the structure of the national government of Canada. </a:t>
            </a:r>
          </a:p>
          <a:p>
            <a:pPr lvl="1"/>
            <a:r>
              <a:rPr lang="en-US" dirty="0"/>
              <a:t>a. Describe the structure of the Canadian government as a constitutional monarchy, a parliamentary democracy, and a federation, distinguishing the role of the citizen in terms of voting and personal freedoms. </a:t>
            </a:r>
          </a:p>
          <a:p>
            <a:endParaRPr lang="en-US" dirty="0"/>
          </a:p>
        </p:txBody>
      </p:sp>
      <p:pic>
        <p:nvPicPr>
          <p:cNvPr id="24578" name="Picture 2" descr="http://1977mhsreunion.com/rebel.jpg"/>
          <p:cNvPicPr>
            <a:picLocks noChangeAspect="1" noChangeArrowheads="1"/>
          </p:cNvPicPr>
          <p:nvPr/>
        </p:nvPicPr>
        <p:blipFill>
          <a:blip r:embed="rId2" cstate="print"/>
          <a:srcRect/>
          <a:stretch>
            <a:fillRect/>
          </a:stretch>
        </p:blipFill>
        <p:spPr bwMode="auto">
          <a:xfrm>
            <a:off x="7010400" y="4648200"/>
            <a:ext cx="1295400" cy="152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1. Describe the structure of the Canadian federal government.</a:t>
            </a:r>
          </a:p>
          <a:p>
            <a:endParaRPr lang="en-US" dirty="0"/>
          </a:p>
          <a:p>
            <a:r>
              <a:rPr lang="en-US" dirty="0" smtClean="0"/>
              <a:t>2. Compare and contrast the federal governments of the United States and Canada.</a:t>
            </a:r>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6934200" y="4724400"/>
            <a:ext cx="1331459"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LESSON CLOSING!!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759217" y="2967335"/>
            <a:ext cx="56255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LESSON CLOSING!!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http://1977mhsreunion.com/rebel.jpg"/>
          <p:cNvPicPr>
            <a:picLocks noChangeAspect="1" noChangeArrowheads="1"/>
          </p:cNvPicPr>
          <p:nvPr/>
        </p:nvPicPr>
        <p:blipFill>
          <a:blip r:embed="rId2" cstate="print"/>
          <a:srcRect/>
          <a:stretch>
            <a:fillRect/>
          </a:stretch>
        </p:blipFill>
        <p:spPr bwMode="auto">
          <a:xfrm>
            <a:off x="7239000" y="4724400"/>
            <a:ext cx="1331459" cy="1447800"/>
          </a:xfrm>
          <a:prstGeom prst="rect">
            <a:avLst/>
          </a:prstGeom>
          <a:noFill/>
        </p:spPr>
      </p:pic>
    </p:spTree>
    <p:extLst>
      <p:ext uri="{BB962C8B-B14F-4D97-AF65-F5344CB8AC3E}">
        <p14:creationId xmlns:p14="http://schemas.microsoft.com/office/powerpoint/2010/main" val="1415709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u="sng" dirty="0" smtClean="0">
                <a:effectLst>
                  <a:outerShdw blurRad="38100" dist="38100" dir="2700000" algn="tl">
                    <a:srgbClr val="000000">
                      <a:alpha val="43137"/>
                    </a:srgbClr>
                  </a:outerShdw>
                </a:effectLst>
              </a:rPr>
              <a:t>STUDENT CHALLENGE: </a:t>
            </a:r>
            <a:r>
              <a:rPr lang="en-US" sz="2800" dirty="0" smtClean="0"/>
              <a:t>Find selected locations in the element on the map of Canada!</a:t>
            </a:r>
            <a:endParaRPr lang="en-US" sz="2800" dirty="0"/>
          </a:p>
        </p:txBody>
      </p:sp>
      <p:sp>
        <p:nvSpPr>
          <p:cNvPr id="5" name="Content Placeholder 4"/>
          <p:cNvSpPr>
            <a:spLocks noGrp="1"/>
          </p:cNvSpPr>
          <p:nvPr>
            <p:ph sz="half" idx="1"/>
          </p:nvPr>
        </p:nvSpPr>
        <p:spPr/>
        <p:txBody>
          <a:bodyPr>
            <a:normAutofit/>
          </a:bodyPr>
          <a:lstStyle/>
          <a:p>
            <a:pPr marL="342900" lvl="1" indent="-342900">
              <a:buFont typeface="Arial" pitchFamily="34" charset="0"/>
              <a:buChar char="•"/>
            </a:pPr>
            <a:r>
              <a:rPr lang="en-US" dirty="0" smtClean="0"/>
              <a:t>a. Locate on a world and regional political-physical map: the St. Lawrence River, Hudson Bay, Atlantic Ocean, Pacific Ocean, the Great Lakes, Canadian Shield, and Rocky Mountains. </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381000"/>
            <a:ext cx="4038600" cy="4114800"/>
          </a:xfrm>
        </p:spPr>
      </p:pic>
      <p:pic>
        <p:nvPicPr>
          <p:cNvPr id="6" name="Picture 2" descr="http://1977mhsreunion.com/rebel.jpg"/>
          <p:cNvPicPr>
            <a:picLocks noChangeAspect="1" noChangeArrowheads="1"/>
          </p:cNvPicPr>
          <p:nvPr/>
        </p:nvPicPr>
        <p:blipFill>
          <a:blip r:embed="rId3" cstate="print"/>
          <a:srcRect/>
          <a:stretch>
            <a:fillRect/>
          </a:stretch>
        </p:blipFill>
        <p:spPr bwMode="auto">
          <a:xfrm>
            <a:off x="7449230" y="4953000"/>
            <a:ext cx="1121229" cy="1219200"/>
          </a:xfrm>
          <a:prstGeom prst="rect">
            <a:avLst/>
          </a:prstGeom>
          <a:noFill/>
        </p:spPr>
      </p:pic>
    </p:spTree>
    <p:extLst>
      <p:ext uri="{BB962C8B-B14F-4D97-AF65-F5344CB8AC3E}">
        <p14:creationId xmlns:p14="http://schemas.microsoft.com/office/powerpoint/2010/main" val="2352995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 OPENING</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normAutofit/>
          </a:bodyPr>
          <a:lstStyle/>
          <a:p>
            <a:pPr>
              <a:buNone/>
            </a:pPr>
            <a:endParaRPr lang="en-US" sz="3200" b="1" u="sng" dirty="0" smtClean="0"/>
          </a:p>
          <a:p>
            <a:pPr algn="ctr">
              <a:buNone/>
            </a:pPr>
            <a:r>
              <a:rPr lang="en-US" sz="2800" b="1" u="sng" dirty="0" smtClean="0"/>
              <a:t>LESSON OPENING INSTRUCTIONS:</a:t>
            </a:r>
            <a:r>
              <a:rPr lang="en-US" sz="2800" b="1" dirty="0" smtClean="0"/>
              <a:t> </a:t>
            </a:r>
            <a:endParaRPr lang="en-US" sz="2800" dirty="0" smtClean="0"/>
          </a:p>
          <a:p>
            <a:pPr lvl="1"/>
            <a:r>
              <a:rPr lang="en-US" b="1" dirty="0" smtClean="0"/>
              <a:t>1. We will review the “Magic Pyramid.”</a:t>
            </a:r>
          </a:p>
          <a:p>
            <a:pPr lvl="1"/>
            <a:r>
              <a:rPr lang="en-US" b="1" dirty="0" smtClean="0"/>
              <a:t>2. We will complete a maintenance activity. </a:t>
            </a:r>
            <a:r>
              <a:rPr lang="en-US" b="1" dirty="0"/>
              <a:t> </a:t>
            </a:r>
            <a:r>
              <a:rPr lang="en-US" b="1" dirty="0" smtClean="0"/>
              <a:t>Students will label a map of North and Central America.</a:t>
            </a:r>
            <a:endParaRPr lang="en-US" sz="2200" b="1" dirty="0" smtClean="0"/>
          </a:p>
          <a:p>
            <a:pPr lvl="1"/>
            <a:r>
              <a:rPr lang="en-US" b="1" dirty="0" smtClean="0"/>
              <a:t>3. Read and analyze the GPS and LEQ for today’s lesson.</a:t>
            </a:r>
          </a:p>
          <a:p>
            <a:pPr lvl="1"/>
            <a:r>
              <a:rPr lang="en-US" b="1" dirty="0" smtClean="0"/>
              <a:t>4. ATS: Students will review a video about NAFTA.</a:t>
            </a:r>
          </a:p>
          <a:p>
            <a:pPr lvl="1"/>
            <a:r>
              <a:rPr lang="en-US" b="1" dirty="0" smtClean="0"/>
              <a:t>5. We will preview/ review key vocabulary terms relevant to </a:t>
            </a:r>
            <a:r>
              <a:rPr lang="en-US" b="1" smtClean="0"/>
              <a:t>Canada’s government.</a:t>
            </a:r>
            <a:endParaRPr lang="en-US" b="1" dirty="0" smtClean="0"/>
          </a:p>
          <a:p>
            <a:pPr lvl="1"/>
            <a:endParaRPr lang="en-US" sz="2900" b="1" dirty="0" smtClean="0"/>
          </a:p>
          <a:p>
            <a:pPr lvl="1"/>
            <a:endParaRPr lang="en-US" sz="2900" b="1" dirty="0" smtClean="0"/>
          </a:p>
          <a:p>
            <a:pPr marL="914400" lvl="2" indent="0">
              <a:buNone/>
            </a:pPr>
            <a:endParaRPr lang="en-US" sz="2900" b="1" dirty="0" smtClean="0"/>
          </a:p>
          <a:p>
            <a:pPr lvl="2"/>
            <a:endParaRPr lang="en-US" sz="2500" b="1" dirty="0" smtClean="0"/>
          </a:p>
        </p:txBody>
      </p:sp>
      <p:pic>
        <p:nvPicPr>
          <p:cNvPr id="5" name="Picture 2" descr="C:\Users\Terrenice\AppData\Local\Microsoft\Windows\Temporary Internet Files\Content.IE5\MH0VVZ36\MC900332514[1].wmf"/>
          <p:cNvPicPr>
            <a:picLocks noChangeAspect="1" noChangeArrowheads="1"/>
          </p:cNvPicPr>
          <p:nvPr/>
        </p:nvPicPr>
        <p:blipFill>
          <a:blip r:embed="rId3" cstate="print"/>
          <a:srcRect/>
          <a:stretch>
            <a:fillRect/>
          </a:stretch>
        </p:blipFill>
        <p:spPr bwMode="auto">
          <a:xfrm>
            <a:off x="7391400" y="609600"/>
            <a:ext cx="1524000" cy="1179286"/>
          </a:xfrm>
          <a:prstGeom prst="rect">
            <a:avLst/>
          </a:prstGeom>
          <a:noFill/>
        </p:spPr>
      </p:pic>
      <p:pic>
        <p:nvPicPr>
          <p:cNvPr id="6" name="Picture 2" descr="http://1977mhsreunion.com/rebel.jpg"/>
          <p:cNvPicPr>
            <a:picLocks noChangeAspect="1" noChangeArrowheads="1"/>
          </p:cNvPicPr>
          <p:nvPr/>
        </p:nvPicPr>
        <p:blipFill>
          <a:blip r:embed="rId4" cstate="print"/>
          <a:srcRect/>
          <a:stretch>
            <a:fillRect/>
          </a:stretch>
        </p:blipFill>
        <p:spPr bwMode="auto">
          <a:xfrm>
            <a:off x="7017327" y="5029200"/>
            <a:ext cx="1066800" cy="1160016"/>
          </a:xfrm>
          <a:prstGeom prst="rect">
            <a:avLst/>
          </a:prstGeom>
          <a:noFill/>
        </p:spPr>
      </p:pic>
    </p:spTree>
    <p:extLst>
      <p:ext uri="{BB962C8B-B14F-4D97-AF65-F5344CB8AC3E}">
        <p14:creationId xmlns:p14="http://schemas.microsoft.com/office/powerpoint/2010/main" val="4291739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532934431"/>
              </p:ext>
            </p:extLst>
          </p:nvPr>
        </p:nvGraphicFramePr>
        <p:xfrm>
          <a:off x="-914400" y="0"/>
          <a:ext cx="11049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19200" y="5181600"/>
            <a:ext cx="2286000" cy="1077218"/>
          </a:xfrm>
          <a:prstGeom prst="rect">
            <a:avLst/>
          </a:prstGeom>
          <a:noFill/>
        </p:spPr>
        <p:txBody>
          <a:bodyPr>
            <a:spAutoFit/>
          </a:bodyPr>
          <a:lstStyle/>
          <a:p>
            <a:pPr algn="ctr">
              <a:defRPr/>
            </a:pPr>
            <a:r>
              <a:rPr lang="en-US" sz="3200" b="1" dirty="0">
                <a:solidFill>
                  <a:schemeClr val="bg1"/>
                </a:solidFill>
                <a:latin typeface="+mn-lt"/>
                <a:cs typeface="+mn-cs"/>
              </a:rPr>
              <a:t>Essential </a:t>
            </a:r>
          </a:p>
          <a:p>
            <a:pPr algn="ctr">
              <a:defRPr/>
            </a:pPr>
            <a:r>
              <a:rPr lang="en-US" sz="3200" b="1" dirty="0">
                <a:solidFill>
                  <a:schemeClr val="bg1"/>
                </a:solidFill>
                <a:latin typeface="+mn-lt"/>
                <a:cs typeface="+mn-cs"/>
              </a:rPr>
              <a:t>Questions</a:t>
            </a:r>
          </a:p>
        </p:txBody>
      </p:sp>
      <p:sp>
        <p:nvSpPr>
          <p:cNvPr id="4" name="TextBox 3"/>
          <p:cNvSpPr txBox="1"/>
          <p:nvPr/>
        </p:nvSpPr>
        <p:spPr>
          <a:xfrm>
            <a:off x="5105400" y="5181600"/>
            <a:ext cx="3733800" cy="1077218"/>
          </a:xfrm>
          <a:prstGeom prst="rect">
            <a:avLst/>
          </a:prstGeom>
          <a:noFill/>
        </p:spPr>
        <p:txBody>
          <a:bodyPr>
            <a:spAutoFit/>
          </a:bodyPr>
          <a:lstStyle/>
          <a:p>
            <a:pPr algn="ctr">
              <a:defRPr/>
            </a:pPr>
            <a:r>
              <a:rPr lang="en-US" sz="3200" b="1" dirty="0">
                <a:solidFill>
                  <a:schemeClr val="bg1"/>
                </a:solidFill>
                <a:latin typeface="+mn-lt"/>
                <a:cs typeface="+mn-cs"/>
              </a:rPr>
              <a:t>Enduring</a:t>
            </a:r>
          </a:p>
          <a:p>
            <a:pPr algn="ctr">
              <a:defRPr/>
            </a:pPr>
            <a:r>
              <a:rPr lang="en-US" sz="3200" b="1" dirty="0">
                <a:solidFill>
                  <a:schemeClr val="bg1"/>
                </a:solidFill>
                <a:latin typeface="+mn-lt"/>
                <a:cs typeface="+mn-cs"/>
              </a:rPr>
              <a:t>Understandings</a:t>
            </a:r>
          </a:p>
        </p:txBody>
      </p:sp>
      <p:sp>
        <p:nvSpPr>
          <p:cNvPr id="5" name="TextBox 4"/>
          <p:cNvSpPr txBox="1"/>
          <p:nvPr/>
        </p:nvSpPr>
        <p:spPr>
          <a:xfrm>
            <a:off x="3200400" y="1771650"/>
            <a:ext cx="2819400" cy="1569660"/>
          </a:xfrm>
          <a:prstGeom prst="rect">
            <a:avLst/>
          </a:prstGeom>
          <a:noFill/>
        </p:spPr>
        <p:txBody>
          <a:bodyPr>
            <a:spAutoFit/>
          </a:bodyPr>
          <a:lstStyle/>
          <a:p>
            <a:pPr algn="ctr">
              <a:defRPr/>
            </a:pPr>
            <a:r>
              <a:rPr lang="en-US" sz="3200" b="1" dirty="0" smtClean="0">
                <a:solidFill>
                  <a:schemeClr val="bg1"/>
                </a:solidFill>
                <a:latin typeface="+mn-lt"/>
                <a:cs typeface="+mn-cs"/>
              </a:rPr>
              <a:t>Georgia</a:t>
            </a:r>
          </a:p>
          <a:p>
            <a:pPr algn="ctr">
              <a:defRPr/>
            </a:pPr>
            <a:r>
              <a:rPr lang="en-US" sz="3200" b="1" dirty="0" smtClean="0">
                <a:solidFill>
                  <a:schemeClr val="bg1"/>
                </a:solidFill>
                <a:latin typeface="+mn-lt"/>
                <a:cs typeface="+mn-cs"/>
              </a:rPr>
              <a:t>Performance </a:t>
            </a:r>
            <a:r>
              <a:rPr lang="en-US" sz="3200" b="1" dirty="0">
                <a:solidFill>
                  <a:schemeClr val="bg1"/>
                </a:solidFill>
                <a:latin typeface="+mn-lt"/>
                <a:cs typeface="+mn-cs"/>
              </a:rPr>
              <a:t>Standards</a:t>
            </a:r>
          </a:p>
        </p:txBody>
      </p:sp>
      <p:sp>
        <p:nvSpPr>
          <p:cNvPr id="6" name="TextBox 5"/>
          <p:cNvSpPr txBox="1"/>
          <p:nvPr/>
        </p:nvSpPr>
        <p:spPr>
          <a:xfrm>
            <a:off x="3200400" y="3429000"/>
            <a:ext cx="2895600" cy="1569660"/>
          </a:xfrm>
          <a:prstGeom prst="rect">
            <a:avLst/>
          </a:prstGeom>
          <a:noFill/>
        </p:spPr>
        <p:txBody>
          <a:bodyPr>
            <a:spAutoFit/>
          </a:bodyPr>
          <a:lstStyle/>
          <a:p>
            <a:pPr algn="ctr">
              <a:defRPr/>
            </a:pPr>
            <a:r>
              <a:rPr lang="en-US" sz="4800" b="1" dirty="0" smtClean="0">
                <a:latin typeface="+mn-lt"/>
                <a:cs typeface="+mn-cs"/>
              </a:rPr>
              <a:t> </a:t>
            </a:r>
            <a:r>
              <a:rPr lang="en-US" sz="4800" b="1" dirty="0" smtClean="0">
                <a:solidFill>
                  <a:schemeClr val="bg1"/>
                </a:solidFill>
                <a:latin typeface="+mn-lt"/>
                <a:cs typeface="+mn-cs"/>
              </a:rPr>
              <a:t>Word </a:t>
            </a:r>
            <a:r>
              <a:rPr lang="en-US" sz="4800" b="1" dirty="0">
                <a:solidFill>
                  <a:schemeClr val="bg1"/>
                </a:solidFill>
                <a:latin typeface="+mn-lt"/>
                <a:cs typeface="+mn-cs"/>
              </a:rPr>
              <a:t>Wall</a:t>
            </a:r>
          </a:p>
        </p:txBody>
      </p:sp>
    </p:spTree>
    <p:extLst>
      <p:ext uri="{BB962C8B-B14F-4D97-AF65-F5344CB8AC3E}">
        <p14:creationId xmlns:p14="http://schemas.microsoft.com/office/powerpoint/2010/main" val="3190246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Georgia Performance Standard</a:t>
            </a:r>
            <a:endParaRPr lang="en-US" dirty="0"/>
          </a:p>
        </p:txBody>
      </p:sp>
      <p:sp>
        <p:nvSpPr>
          <p:cNvPr id="3" name="Content Placeholder 2"/>
          <p:cNvSpPr>
            <a:spLocks noGrp="1"/>
          </p:cNvSpPr>
          <p:nvPr>
            <p:ph idx="1"/>
          </p:nvPr>
        </p:nvSpPr>
        <p:spPr/>
        <p:txBody>
          <a:bodyPr/>
          <a:lstStyle/>
          <a:p>
            <a:r>
              <a:rPr lang="en-US" b="1" dirty="0"/>
              <a:t>SS6CG3 The student will explain the structure of the national government of Canada. </a:t>
            </a:r>
          </a:p>
          <a:p>
            <a:pPr lvl="1"/>
            <a:r>
              <a:rPr lang="en-US" dirty="0"/>
              <a:t>a. Describe the structure of the Canadian government as a constitutional monarchy, a parliamentary democracy, and a federation, distinguishing the role of the citizen in terms of voting and personal freedoms. </a:t>
            </a:r>
          </a:p>
          <a:p>
            <a:endParaRPr lang="en-US" dirty="0"/>
          </a:p>
        </p:txBody>
      </p:sp>
      <p:pic>
        <p:nvPicPr>
          <p:cNvPr id="24578" name="Picture 2" descr="http://1977mhsreunion.com/rebel.jpg"/>
          <p:cNvPicPr>
            <a:picLocks noChangeAspect="1" noChangeArrowheads="1"/>
          </p:cNvPicPr>
          <p:nvPr/>
        </p:nvPicPr>
        <p:blipFill>
          <a:blip r:embed="rId2" cstate="print"/>
          <a:srcRect/>
          <a:stretch>
            <a:fillRect/>
          </a:stretch>
        </p:blipFill>
        <p:spPr bwMode="auto">
          <a:xfrm>
            <a:off x="7017327" y="5029200"/>
            <a:ext cx="1066800" cy="11600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dirty="0" smtClean="0"/>
              <a:t>1. Describe the structure of the Canadian federal government.</a:t>
            </a:r>
          </a:p>
          <a:p>
            <a:endParaRPr lang="en-US" dirty="0"/>
          </a:p>
          <a:p>
            <a:r>
              <a:rPr lang="en-US" dirty="0" smtClean="0"/>
              <a:t>2. Compare and contrast the federal governments of the United States and Canada.</a:t>
            </a:r>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6934200" y="4724400"/>
            <a:ext cx="1331459"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Constitutional Monarchy</a:t>
            </a:r>
          </a:p>
          <a:p>
            <a:r>
              <a:rPr lang="en-US" dirty="0" smtClean="0"/>
              <a:t>2. Parliament</a:t>
            </a:r>
          </a:p>
          <a:p>
            <a:r>
              <a:rPr lang="en-US" dirty="0" smtClean="0"/>
              <a:t>3. Prime Minister</a:t>
            </a:r>
          </a:p>
          <a:p>
            <a:r>
              <a:rPr lang="en-US" dirty="0" smtClean="0"/>
              <a:t>4. Ottawa</a:t>
            </a:r>
          </a:p>
          <a:p>
            <a:r>
              <a:rPr lang="en-US" dirty="0" smtClean="0"/>
              <a:t>5. Quebec </a:t>
            </a:r>
          </a:p>
          <a:p>
            <a:r>
              <a:rPr lang="en-US" dirty="0" smtClean="0"/>
              <a:t>6. Separatists</a:t>
            </a:r>
          </a:p>
          <a:p>
            <a:r>
              <a:rPr lang="en-US" dirty="0" smtClean="0"/>
              <a:t>7. Congress</a:t>
            </a:r>
          </a:p>
          <a:p>
            <a:r>
              <a:rPr lang="en-US" dirty="0" smtClean="0"/>
              <a:t>8. President</a:t>
            </a:r>
          </a:p>
          <a:p>
            <a:r>
              <a:rPr lang="en-US" dirty="0" smtClean="0"/>
              <a:t>9. Washington, D.C.</a:t>
            </a:r>
          </a:p>
          <a:p>
            <a:r>
              <a:rPr lang="en-US" dirty="0" smtClean="0"/>
              <a:t>10. Stephen Harper</a:t>
            </a:r>
          </a:p>
          <a:p>
            <a:r>
              <a:rPr lang="en-US" dirty="0" smtClean="0"/>
              <a:t>11. Barack Obama</a:t>
            </a:r>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010400" y="4724400"/>
            <a:ext cx="1331459" cy="144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WORD SPLASH #1</a:t>
            </a:r>
            <a:endParaRPr lang="en-US" dirty="0"/>
          </a:p>
        </p:txBody>
      </p:sp>
      <p:sp>
        <p:nvSpPr>
          <p:cNvPr id="2" name="Content Placeholder 1"/>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sz="4400" dirty="0" smtClean="0"/>
              <a:t>CONSTITUTION</a:t>
            </a:r>
          </a:p>
          <a:p>
            <a:endParaRPr lang="en-US" dirty="0" smtClean="0"/>
          </a:p>
          <a:p>
            <a:endParaRPr lang="en-US" dirty="0" smtClean="0"/>
          </a:p>
          <a:p>
            <a:endParaRPr lang="en-US" dirty="0" smtClean="0"/>
          </a:p>
          <a:p>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6858000" y="4869402"/>
            <a:ext cx="1219200" cy="1325732"/>
          </a:xfrm>
          <a:prstGeom prst="rect">
            <a:avLst/>
          </a:prstGeom>
          <a:noFill/>
        </p:spPr>
      </p:pic>
      <p:pic>
        <p:nvPicPr>
          <p:cNvPr id="5" name="Picture 4" descr="map3.gif"/>
          <p:cNvPicPr>
            <a:picLocks noChangeAspect="1"/>
          </p:cNvPicPr>
          <p:nvPr/>
        </p:nvPicPr>
        <p:blipFill>
          <a:blip r:embed="rId3" cstate="print"/>
          <a:stretch>
            <a:fillRect/>
          </a:stretch>
        </p:blipFill>
        <p:spPr>
          <a:xfrm>
            <a:off x="1066800" y="685800"/>
            <a:ext cx="7010400" cy="4129087"/>
          </a:xfrm>
          <a:prstGeom prst="rect">
            <a:avLst/>
          </a:prstGeom>
        </p:spPr>
      </p:pic>
      <p:sp>
        <p:nvSpPr>
          <p:cNvPr id="6" name="TextBox 5"/>
          <p:cNvSpPr txBox="1"/>
          <p:nvPr/>
        </p:nvSpPr>
        <p:spPr>
          <a:xfrm>
            <a:off x="3810001" y="2514600"/>
            <a:ext cx="1676400" cy="30777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CONSTITUTION</a:t>
            </a:r>
            <a:endParaRPr lang="en-US" sz="1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WORD SPLASH #2</a:t>
            </a:r>
            <a:endParaRPr lang="en-US" dirty="0"/>
          </a:p>
        </p:txBody>
      </p:sp>
      <p:sp>
        <p:nvSpPr>
          <p:cNvPr id="2" name="Content Placeholder 1"/>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sz="4400" dirty="0" smtClean="0"/>
              <a:t>MONARCHY</a:t>
            </a:r>
          </a:p>
          <a:p>
            <a:endParaRPr lang="en-US" dirty="0" smtClean="0"/>
          </a:p>
          <a:p>
            <a:endParaRPr lang="en-US" dirty="0" smtClean="0"/>
          </a:p>
          <a:p>
            <a:endParaRPr lang="en-US" dirty="0" smtClean="0"/>
          </a:p>
          <a:p>
            <a:endParaRPr lang="en-US" dirty="0"/>
          </a:p>
        </p:txBody>
      </p:sp>
      <p:pic>
        <p:nvPicPr>
          <p:cNvPr id="4" name="Picture 2" descr="http://1977mhsreunion.com/rebel.jpg"/>
          <p:cNvPicPr>
            <a:picLocks noChangeAspect="1" noChangeArrowheads="1"/>
          </p:cNvPicPr>
          <p:nvPr/>
        </p:nvPicPr>
        <p:blipFill>
          <a:blip r:embed="rId2" cstate="print"/>
          <a:srcRect/>
          <a:stretch>
            <a:fillRect/>
          </a:stretch>
        </p:blipFill>
        <p:spPr bwMode="auto">
          <a:xfrm>
            <a:off x="7086600" y="4765964"/>
            <a:ext cx="1261382" cy="1371600"/>
          </a:xfrm>
          <a:prstGeom prst="rect">
            <a:avLst/>
          </a:prstGeom>
          <a:noFill/>
        </p:spPr>
      </p:pic>
      <p:pic>
        <p:nvPicPr>
          <p:cNvPr id="5" name="Picture 4" descr="map3.gif"/>
          <p:cNvPicPr>
            <a:picLocks noChangeAspect="1"/>
          </p:cNvPicPr>
          <p:nvPr/>
        </p:nvPicPr>
        <p:blipFill>
          <a:blip r:embed="rId3" cstate="print"/>
          <a:stretch>
            <a:fillRect/>
          </a:stretch>
        </p:blipFill>
        <p:spPr>
          <a:xfrm>
            <a:off x="914400" y="381000"/>
            <a:ext cx="7391400" cy="4357687"/>
          </a:xfrm>
          <a:prstGeom prst="rect">
            <a:avLst/>
          </a:prstGeom>
        </p:spPr>
      </p:pic>
      <p:sp>
        <p:nvSpPr>
          <p:cNvPr id="6" name="TextBox 5"/>
          <p:cNvSpPr txBox="1"/>
          <p:nvPr/>
        </p:nvSpPr>
        <p:spPr>
          <a:xfrm>
            <a:off x="3810001" y="2514600"/>
            <a:ext cx="1676400" cy="30777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MONARCHY</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1123</Words>
  <Application>Microsoft Office PowerPoint</Application>
  <PresentationFormat>On-screen Show (4:3)</PresentationFormat>
  <Paragraphs>166</Paragraphs>
  <Slides>29</Slides>
  <Notes>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NewsPrint</vt:lpstr>
      <vt:lpstr>Canada’s Government</vt:lpstr>
      <vt:lpstr>PowerPoint Presentation</vt:lpstr>
      <vt:lpstr>LESSON OPENING</vt:lpstr>
      <vt:lpstr>PowerPoint Presentation</vt:lpstr>
      <vt:lpstr>Georgia Performance Standard</vt:lpstr>
      <vt:lpstr>Essential Questions</vt:lpstr>
      <vt:lpstr>Key Terms</vt:lpstr>
      <vt:lpstr>WORD SPLASH #1</vt:lpstr>
      <vt:lpstr>WORD SPLASH #2</vt:lpstr>
      <vt:lpstr>WORD SPLASH #3</vt:lpstr>
      <vt:lpstr>IT’S WORK SESSION TIME!!!!</vt:lpstr>
      <vt:lpstr>WORK SESSION:</vt:lpstr>
      <vt:lpstr>Canada’s Government</vt:lpstr>
      <vt:lpstr>Georgia Performance Standard</vt:lpstr>
      <vt:lpstr>Essential Questions</vt:lpstr>
      <vt:lpstr>COMPARE AND CONTRAST</vt:lpstr>
      <vt:lpstr>Structure of Canada’s Government Video</vt:lpstr>
      <vt:lpstr>Comparing the Canadian and U.S. Governments</vt:lpstr>
      <vt:lpstr>OBAMA AND HARPER</vt:lpstr>
      <vt:lpstr>OBAMA AND HARPER IN THE OVAL OFFICE</vt:lpstr>
      <vt:lpstr>STRUCTURE OF THE CANADIAN GOVERNMENT</vt:lpstr>
      <vt:lpstr>STRUCTURE OF THE CANADIAN GOVERNMENT</vt:lpstr>
      <vt:lpstr>COMPARE AND CONTRAST</vt:lpstr>
      <vt:lpstr>Comparing the Governments Mini-Assessment</vt:lpstr>
      <vt:lpstr>Comparing the Governments Mini-Assessment</vt:lpstr>
      <vt:lpstr>Georgia Performance Standard</vt:lpstr>
      <vt:lpstr>Essential Questions</vt:lpstr>
      <vt:lpstr>LESSON CLOSING!!</vt:lpstr>
      <vt:lpstr>STUDENT CHALLENGE: Find selected locations in the element on the map of Canada!</vt:lpstr>
    </vt:vector>
  </TitlesOfParts>
  <Company>RCSS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Government</dc:title>
  <dc:creator>HMS</dc:creator>
  <cp:lastModifiedBy>Windows User</cp:lastModifiedBy>
  <cp:revision>32</cp:revision>
  <dcterms:created xsi:type="dcterms:W3CDTF">2011-02-22T21:02:57Z</dcterms:created>
  <dcterms:modified xsi:type="dcterms:W3CDTF">2013-02-10T02:08:48Z</dcterms:modified>
</cp:coreProperties>
</file>